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7" r:id="rId3"/>
    <p:sldId id="344" r:id="rId4"/>
    <p:sldId id="343" r:id="rId5"/>
    <p:sldId id="318" r:id="rId6"/>
    <p:sldId id="342" r:id="rId7"/>
    <p:sldId id="371" r:id="rId8"/>
    <p:sldId id="345" r:id="rId9"/>
    <p:sldId id="372" r:id="rId10"/>
    <p:sldId id="373" r:id="rId11"/>
    <p:sldId id="374" r:id="rId12"/>
    <p:sldId id="377" r:id="rId13"/>
    <p:sldId id="378" r:id="rId14"/>
    <p:sldId id="375" r:id="rId15"/>
    <p:sldId id="376" r:id="rId16"/>
    <p:sldId id="339" r:id="rId17"/>
    <p:sldId id="379" r:id="rId18"/>
    <p:sldId id="380" r:id="rId19"/>
    <p:sldId id="381" r:id="rId20"/>
    <p:sldId id="327" r:id="rId21"/>
    <p:sldId id="367" r:id="rId22"/>
    <p:sldId id="370" r:id="rId23"/>
    <p:sldId id="369" r:id="rId24"/>
    <p:sldId id="335" r:id="rId25"/>
    <p:sldId id="383" r:id="rId26"/>
    <p:sldId id="402" r:id="rId27"/>
    <p:sldId id="392" r:id="rId28"/>
    <p:sldId id="389" r:id="rId29"/>
    <p:sldId id="320" r:id="rId30"/>
    <p:sldId id="384" r:id="rId31"/>
    <p:sldId id="385" r:id="rId32"/>
    <p:sldId id="386" r:id="rId33"/>
    <p:sldId id="285" r:id="rId34"/>
    <p:sldId id="286" r:id="rId35"/>
    <p:sldId id="393" r:id="rId36"/>
    <p:sldId id="394" r:id="rId37"/>
    <p:sldId id="395" r:id="rId38"/>
    <p:sldId id="396" r:id="rId39"/>
    <p:sldId id="298" r:id="rId40"/>
    <p:sldId id="287" r:id="rId41"/>
    <p:sldId id="358" r:id="rId42"/>
    <p:sldId id="359" r:id="rId43"/>
    <p:sldId id="352" r:id="rId44"/>
    <p:sldId id="398" r:id="rId45"/>
    <p:sldId id="399" r:id="rId46"/>
    <p:sldId id="303" r:id="rId47"/>
    <p:sldId id="400" r:id="rId48"/>
    <p:sldId id="401" r:id="rId49"/>
    <p:sldId id="356" r:id="rId50"/>
    <p:sldId id="362" r:id="rId51"/>
    <p:sldId id="302" r:id="rId52"/>
    <p:sldId id="405" r:id="rId53"/>
    <p:sldId id="406" r:id="rId54"/>
    <p:sldId id="407" r:id="rId55"/>
    <p:sldId id="408" r:id="rId56"/>
    <p:sldId id="354" r:id="rId57"/>
    <p:sldId id="355" r:id="rId58"/>
    <p:sldId id="364" r:id="rId59"/>
    <p:sldId id="305" r:id="rId60"/>
    <p:sldId id="315" r:id="rId61"/>
    <p:sldId id="312" r:id="rId62"/>
    <p:sldId id="310" r:id="rId63"/>
    <p:sldId id="365" r:id="rId64"/>
    <p:sldId id="404" r:id="rId65"/>
    <p:sldId id="361" r:id="rId66"/>
    <p:sldId id="284" r:id="rId67"/>
    <p:sldId id="265" r:id="rId68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003399"/>
    <a:srgbClr val="FF99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528" y="-8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printerSettings" Target="printerSettings/printerSettings1.bin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presProps" Target="presProps.xml"/><Relationship Id="rId71" Type="http://schemas.openxmlformats.org/officeDocument/2006/relationships/viewProps" Target="viewProps.xml"/><Relationship Id="rId72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BD5EF65-FB74-4E83-93DF-A60ABB794C04}" type="datetimeFigureOut">
              <a:rPr lang="en-US" smtClean="0"/>
              <a:pPr/>
              <a:t>14/11/17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6D06E3AD-421A-4B81-9030-33734DCD5F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2" descr="D:\LY DESIGNS Harry\LY\LUNGS\IMAGES\Diagrames\Header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8382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BD5EF65-FB74-4E83-93DF-A60ABB794C04}" type="datetimeFigureOut">
              <a:rPr lang="en-US" smtClean="0"/>
              <a:pPr/>
              <a:t>14/11/17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6D06E3AD-421A-4B81-9030-33734DCD5F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BD5EF65-FB74-4E83-93DF-A60ABB794C04}" type="datetimeFigureOut">
              <a:rPr lang="en-US" smtClean="0"/>
              <a:pPr/>
              <a:t>14/11/17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6D06E3AD-421A-4B81-9030-33734DCD5F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BD5EF65-FB74-4E83-93DF-A60ABB794C04}" type="datetimeFigureOut">
              <a:rPr lang="en-US" smtClean="0"/>
              <a:pPr/>
              <a:t>14/11/17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6D06E3AD-421A-4B81-9030-33734DCD5F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BD5EF65-FB74-4E83-93DF-A60ABB794C04}" type="datetimeFigureOut">
              <a:rPr lang="en-US" smtClean="0"/>
              <a:pPr/>
              <a:t>14/11/17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6D06E3AD-421A-4B81-9030-33734DCD5F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BD5EF65-FB74-4E83-93DF-A60ABB794C04}" type="datetimeFigureOut">
              <a:rPr lang="en-US" smtClean="0"/>
              <a:pPr/>
              <a:t>14/11/17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6D06E3AD-421A-4B81-9030-33734DCD5F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BD5EF65-FB74-4E83-93DF-A60ABB794C04}" type="datetimeFigureOut">
              <a:rPr lang="en-US" smtClean="0"/>
              <a:pPr/>
              <a:t>14/11/17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6D06E3AD-421A-4B81-9030-33734DCD5F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BD5EF65-FB74-4E83-93DF-A60ABB794C04}" type="datetimeFigureOut">
              <a:rPr lang="en-US" smtClean="0"/>
              <a:pPr/>
              <a:t>14/11/17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6D06E3AD-421A-4B81-9030-33734DCD5F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BD5EF65-FB74-4E83-93DF-A60ABB794C04}" type="datetimeFigureOut">
              <a:rPr lang="en-US" smtClean="0"/>
              <a:pPr/>
              <a:t>14/11/17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6D06E3AD-421A-4B81-9030-33734DCD5F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EBD5EF65-FB74-4E83-93DF-A60ABB794C04}" type="datetimeFigureOut">
              <a:rPr lang="en-US" smtClean="0"/>
              <a:pPr/>
              <a:t>14/11/17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6D06E3AD-421A-4B81-9030-33734DCD5F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utterstock_94298863 copy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533400" y="6323012"/>
            <a:ext cx="8839200" cy="1588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jpeg"/><Relationship Id="rId12" Type="http://schemas.openxmlformats.org/officeDocument/2006/relationships/image" Target="../media/image13.jpeg"/><Relationship Id="rId13" Type="http://schemas.openxmlformats.org/officeDocument/2006/relationships/image" Target="../media/image14.jpeg"/><Relationship Id="rId14" Type="http://schemas.openxmlformats.org/officeDocument/2006/relationships/image" Target="../media/image15.jpeg"/><Relationship Id="rId15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9" Type="http://schemas.openxmlformats.org/officeDocument/2006/relationships/image" Target="../media/image10.png"/><Relationship Id="rId10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gi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g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gi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gif"/><Relationship Id="rId3" Type="http://schemas.openxmlformats.org/officeDocument/2006/relationships/image" Target="../media/image35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jpg"/><Relationship Id="rId5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7929" y="-53788"/>
            <a:ext cx="9888072" cy="1730188"/>
          </a:xfrm>
          <a:prstGeom prst="rect">
            <a:avLst/>
          </a:prstGeom>
          <a:solidFill>
            <a:schemeClr val="bg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676400" y="1676400"/>
            <a:ext cx="6553200" cy="3505200"/>
          </a:xfrm>
          <a:prstGeom prst="rect">
            <a:avLst/>
          </a:prstGeom>
          <a:solidFill>
            <a:schemeClr val="accent5">
              <a:lumMod val="60000"/>
              <a:lumOff val="40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:\LY DESIGNS Harry\LY\POWER POINTS_Presantation\EQ Laughter Yoga\image\cover pic 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29600" y="5181600"/>
            <a:ext cx="1676400" cy="1676400"/>
          </a:xfrm>
          <a:prstGeom prst="rect">
            <a:avLst/>
          </a:prstGeom>
          <a:noFill/>
        </p:spPr>
      </p:pic>
      <p:pic>
        <p:nvPicPr>
          <p:cNvPr id="1027" name="Picture 3" descr="D:\LY DESIGNS Harry\LY\POWER POINTS_Presantation\EQ Laughter Yoga\image\cover pic 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1676400"/>
            <a:ext cx="1676400" cy="1676401"/>
          </a:xfrm>
          <a:prstGeom prst="rect">
            <a:avLst/>
          </a:prstGeom>
          <a:noFill/>
        </p:spPr>
      </p:pic>
      <p:pic>
        <p:nvPicPr>
          <p:cNvPr id="1028" name="Picture 4" descr="D:\LY DESIGNS Harry\LY\POWER POINTS_Presantation\EQ Laughter Yoga\image\cover pic _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0"/>
            <a:ext cx="1676400" cy="1676401"/>
          </a:xfrm>
          <a:prstGeom prst="rect">
            <a:avLst/>
          </a:prstGeom>
          <a:noFill/>
        </p:spPr>
      </p:pic>
      <p:pic>
        <p:nvPicPr>
          <p:cNvPr id="1029" name="Picture 5" descr="D:\LY DESIGNS Harry\LY\POWER POINTS_Presantation\EQ Laughter Yoga\image\cover pic _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76400" y="0"/>
            <a:ext cx="1676400" cy="1676400"/>
          </a:xfrm>
          <a:prstGeom prst="rect">
            <a:avLst/>
          </a:prstGeom>
          <a:noFill/>
        </p:spPr>
      </p:pic>
      <p:pic>
        <p:nvPicPr>
          <p:cNvPr id="2" name="Picture 6" descr="D:\LY DESIGNS Harry\LY\POWER POINTS_Presantation\EQ Laughter Yoga\image\cover pic _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181600"/>
            <a:ext cx="1676401" cy="1676400"/>
          </a:xfrm>
          <a:prstGeom prst="rect">
            <a:avLst/>
          </a:prstGeom>
          <a:noFill/>
        </p:spPr>
      </p:pic>
      <p:pic>
        <p:nvPicPr>
          <p:cNvPr id="1031" name="Picture 7" descr="D:\LY DESIGNS Harry\LY\POWER POINTS_Presantation\EQ Laughter Yoga\image\cover pic _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1676400"/>
            <a:ext cx="1676401" cy="16764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2247900" y="4495800"/>
            <a:ext cx="5410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Through Laughter Yoga</a:t>
            </a:r>
            <a:endParaRPr lang="en-US" sz="3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76400" y="3352800"/>
            <a:ext cx="6553200" cy="1066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33600" y="1967582"/>
            <a:ext cx="5638800" cy="2452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500"/>
              </a:lnSpc>
            </a:pPr>
            <a:r>
              <a:rPr lang="en-US" sz="8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Emotional</a:t>
            </a:r>
          </a:p>
          <a:p>
            <a:pPr algn="ctr">
              <a:lnSpc>
                <a:spcPts val="9500"/>
              </a:lnSpc>
            </a:pPr>
            <a:r>
              <a:rPr lang="en-US" sz="7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Intelligence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30" name="Picture 6" descr="D:\LY DESIGNS Harry\LY\LUNGS\IMAGES\LY LOGO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14813" y="152400"/>
            <a:ext cx="1476374" cy="1476374"/>
          </a:xfrm>
          <a:prstGeom prst="rect">
            <a:avLst/>
          </a:prstGeom>
          <a:noFill/>
        </p:spPr>
      </p:pic>
      <p:pic>
        <p:nvPicPr>
          <p:cNvPr id="2050" name="Picture 2" descr="D:\LY DESIGNS Harry\LY\POWER POINTS_Presantation\EQ Laughter Yoga\image\cover pic _7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553200" y="5181600"/>
            <a:ext cx="1676400" cy="1676400"/>
          </a:xfrm>
          <a:prstGeom prst="rect">
            <a:avLst/>
          </a:prstGeom>
          <a:noFill/>
        </p:spPr>
      </p:pic>
      <p:pic>
        <p:nvPicPr>
          <p:cNvPr id="2051" name="Picture 3" descr="D:\LY DESIGNS Harry\LY\POWER POINTS_Presantation\EQ Laughter Yoga\image\cover pic _8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1676400" cy="1676400"/>
          </a:xfrm>
          <a:prstGeom prst="rect">
            <a:avLst/>
          </a:prstGeom>
          <a:noFill/>
        </p:spPr>
      </p:pic>
      <p:pic>
        <p:nvPicPr>
          <p:cNvPr id="3" name="Picture 2" descr="D:\LY DESIGNS Harry\LY\POWER POINTS_Presantation\EQ Laughter Yoga\image\cover pic _9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229600" y="0"/>
            <a:ext cx="1676400" cy="1676399"/>
          </a:xfrm>
          <a:prstGeom prst="rect">
            <a:avLst/>
          </a:prstGeom>
          <a:noFill/>
        </p:spPr>
      </p:pic>
      <p:pic>
        <p:nvPicPr>
          <p:cNvPr id="5" name="Picture 2" descr="D:\LY DESIGNS Harry\LY\POWER POINTS_Presantation\EQ Laughter Yoga\image\cover pic _12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229600" y="3352800"/>
            <a:ext cx="1676400" cy="1676400"/>
          </a:xfrm>
          <a:prstGeom prst="rect">
            <a:avLst/>
          </a:prstGeom>
          <a:noFill/>
        </p:spPr>
      </p:pic>
      <p:pic>
        <p:nvPicPr>
          <p:cNvPr id="7" name="Picture 4" descr="D:\LY DESIGNS Harry\LY\POWER POINTS_Presantation\EQ Laughter Yoga\image\cover pic _11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676400" y="5181600"/>
            <a:ext cx="1676400" cy="1676400"/>
          </a:xfrm>
          <a:prstGeom prst="rect">
            <a:avLst/>
          </a:prstGeom>
          <a:noFill/>
        </p:spPr>
      </p:pic>
      <p:pic>
        <p:nvPicPr>
          <p:cNvPr id="8" name="Picture 5" descr="D:\LY DESIGNS Harry\LY\POWER POINTS_Presantation\EQ Laughter Yoga\image\cover pic _10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" y="3352800"/>
            <a:ext cx="1676400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2512129"/>
            <a:ext cx="7924800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4800" dirty="0" smtClean="0"/>
              <a:t>How is your </a:t>
            </a:r>
            <a:r>
              <a:rPr lang="en-US" sz="4800" dirty="0" smtClean="0">
                <a:solidFill>
                  <a:srgbClr val="FF9900"/>
                </a:solidFill>
              </a:rPr>
              <a:t>WILL POWER</a:t>
            </a:r>
            <a:r>
              <a:rPr lang="en-US" sz="4800" dirty="0" smtClean="0"/>
              <a:t>?</a:t>
            </a:r>
          </a:p>
          <a:p>
            <a:pPr>
              <a:lnSpc>
                <a:spcPts val="2600"/>
              </a:lnSpc>
            </a:pPr>
            <a:endParaRPr lang="en-US" sz="4800" dirty="0"/>
          </a:p>
          <a:p>
            <a:pPr>
              <a:lnSpc>
                <a:spcPts val="2600"/>
              </a:lnSpc>
            </a:pPr>
            <a:r>
              <a:rPr lang="en-US" sz="4800" dirty="0" smtClean="0"/>
              <a:t>Do you have difficulty in giving </a:t>
            </a:r>
          </a:p>
          <a:p>
            <a:pPr>
              <a:lnSpc>
                <a:spcPts val="2600"/>
              </a:lnSpc>
            </a:pPr>
            <a:endParaRPr lang="en-US" sz="4800" dirty="0"/>
          </a:p>
          <a:p>
            <a:pPr>
              <a:lnSpc>
                <a:spcPts val="2600"/>
              </a:lnSpc>
            </a:pPr>
            <a:r>
              <a:rPr lang="en-US" sz="4800" dirty="0" smtClean="0"/>
              <a:t> up bad habits.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314980"/>
            <a:ext cx="6400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Ask yourself a Question ? </a:t>
            </a:r>
          </a:p>
        </p:txBody>
      </p:sp>
    </p:spTree>
    <p:extLst>
      <p:ext uri="{BB962C8B-B14F-4D97-AF65-F5344CB8AC3E}">
        <p14:creationId xmlns:p14="http://schemas.microsoft.com/office/powerpoint/2010/main" val="3762895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2600" y="2359729"/>
            <a:ext cx="6629400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4800" dirty="0" smtClean="0"/>
              <a:t>Are you very </a:t>
            </a:r>
            <a:r>
              <a:rPr lang="en-US" sz="4800" dirty="0" smtClean="0">
                <a:solidFill>
                  <a:srgbClr val="FF9900"/>
                </a:solidFill>
              </a:rPr>
              <a:t>Emotional</a:t>
            </a:r>
          </a:p>
          <a:p>
            <a:pPr>
              <a:lnSpc>
                <a:spcPts val="2600"/>
              </a:lnSpc>
            </a:pPr>
            <a:endParaRPr lang="en-US" sz="4800" dirty="0">
              <a:solidFill>
                <a:srgbClr val="FF9900"/>
              </a:solidFill>
            </a:endParaRPr>
          </a:p>
          <a:p>
            <a:pPr>
              <a:lnSpc>
                <a:spcPts val="2600"/>
              </a:lnSpc>
            </a:pPr>
            <a:r>
              <a:rPr lang="en-US" sz="4800" dirty="0" smtClean="0">
                <a:solidFill>
                  <a:srgbClr val="FF9900"/>
                </a:solidFill>
              </a:rPr>
              <a:t> and sensitive </a:t>
            </a:r>
            <a:r>
              <a:rPr lang="en-US" sz="4800" dirty="0" smtClean="0"/>
              <a:t>person.</a:t>
            </a:r>
          </a:p>
          <a:p>
            <a:pPr>
              <a:lnSpc>
                <a:spcPts val="2600"/>
              </a:lnSpc>
            </a:pPr>
            <a:endParaRPr lang="en-US" sz="4800" dirty="0"/>
          </a:p>
          <a:p>
            <a:pPr>
              <a:lnSpc>
                <a:spcPts val="2600"/>
              </a:lnSpc>
            </a:pPr>
            <a:r>
              <a:rPr lang="en-US" sz="4800" dirty="0" smtClean="0"/>
              <a:t> Do you get hurt easily?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314980"/>
            <a:ext cx="6400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Ask your self a Question ? </a:t>
            </a:r>
          </a:p>
        </p:txBody>
      </p:sp>
    </p:spTree>
    <p:extLst>
      <p:ext uri="{BB962C8B-B14F-4D97-AF65-F5344CB8AC3E}">
        <p14:creationId xmlns:p14="http://schemas.microsoft.com/office/powerpoint/2010/main" val="3657265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0200" y="2283529"/>
            <a:ext cx="7467600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4800" dirty="0" smtClean="0"/>
              <a:t>When someone hurts you </a:t>
            </a:r>
          </a:p>
          <a:p>
            <a:pPr>
              <a:lnSpc>
                <a:spcPts val="2600"/>
              </a:lnSpc>
            </a:pPr>
            <a:endParaRPr lang="en-US" sz="4800" dirty="0"/>
          </a:p>
          <a:p>
            <a:pPr>
              <a:lnSpc>
                <a:spcPts val="2600"/>
              </a:lnSpc>
            </a:pPr>
            <a:r>
              <a:rPr lang="en-US" sz="4800" dirty="0" smtClean="0"/>
              <a:t> do you </a:t>
            </a:r>
            <a:r>
              <a:rPr lang="en-US" sz="4800" dirty="0" smtClean="0">
                <a:solidFill>
                  <a:srgbClr val="FF9900"/>
                </a:solidFill>
              </a:rPr>
              <a:t>keep thinking</a:t>
            </a:r>
          </a:p>
          <a:p>
            <a:pPr>
              <a:lnSpc>
                <a:spcPts val="2600"/>
              </a:lnSpc>
            </a:pPr>
            <a:endParaRPr lang="en-US" sz="4800" dirty="0"/>
          </a:p>
          <a:p>
            <a:pPr>
              <a:lnSpc>
                <a:spcPts val="2600"/>
              </a:lnSpc>
            </a:pPr>
            <a:r>
              <a:rPr lang="en-US" sz="4800" dirty="0" smtClean="0"/>
              <a:t> about it for hours and days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314980"/>
            <a:ext cx="6400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Ask yourself a Question ? </a:t>
            </a:r>
          </a:p>
        </p:txBody>
      </p:sp>
    </p:spTree>
    <p:extLst>
      <p:ext uri="{BB962C8B-B14F-4D97-AF65-F5344CB8AC3E}">
        <p14:creationId xmlns:p14="http://schemas.microsoft.com/office/powerpoint/2010/main" val="914756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0200" y="2359729"/>
            <a:ext cx="6781800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4800" dirty="0" smtClean="0"/>
              <a:t>Do you feel like eating</a:t>
            </a:r>
          </a:p>
          <a:p>
            <a:pPr>
              <a:lnSpc>
                <a:spcPts val="2600"/>
              </a:lnSpc>
            </a:pPr>
            <a:endParaRPr lang="en-US" sz="4800" dirty="0"/>
          </a:p>
          <a:p>
            <a:pPr>
              <a:lnSpc>
                <a:spcPts val="2600"/>
              </a:lnSpc>
            </a:pPr>
            <a:r>
              <a:rPr lang="en-US" sz="4800" dirty="0" smtClean="0"/>
              <a:t> when you </a:t>
            </a:r>
            <a:r>
              <a:rPr lang="en-US" sz="4800" dirty="0" smtClean="0">
                <a:solidFill>
                  <a:srgbClr val="FF9900"/>
                </a:solidFill>
              </a:rPr>
              <a:t>see</a:t>
            </a:r>
            <a:r>
              <a:rPr lang="en-US" sz="4800" dirty="0" smtClean="0"/>
              <a:t> the food</a:t>
            </a:r>
          </a:p>
          <a:p>
            <a:pPr>
              <a:lnSpc>
                <a:spcPts val="2600"/>
              </a:lnSpc>
            </a:pPr>
            <a:endParaRPr lang="en-US" sz="4800" dirty="0"/>
          </a:p>
          <a:p>
            <a:pPr>
              <a:lnSpc>
                <a:spcPts val="2600"/>
              </a:lnSpc>
            </a:pPr>
            <a:r>
              <a:rPr lang="en-US" sz="4800" dirty="0" smtClean="0"/>
              <a:t>SEA FOOD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314980"/>
            <a:ext cx="6400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Ask yourself a Question ? </a:t>
            </a:r>
          </a:p>
        </p:txBody>
      </p:sp>
    </p:spTree>
    <p:extLst>
      <p:ext uri="{BB962C8B-B14F-4D97-AF65-F5344CB8AC3E}">
        <p14:creationId xmlns:p14="http://schemas.microsoft.com/office/powerpoint/2010/main" val="2290111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1600" y="1524000"/>
            <a:ext cx="7772400" cy="3164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endParaRPr lang="en-US" sz="4800" dirty="0" smtClean="0"/>
          </a:p>
          <a:p>
            <a:pPr>
              <a:lnSpc>
                <a:spcPts val="2600"/>
              </a:lnSpc>
            </a:pPr>
            <a:endParaRPr lang="en-US" sz="4800" dirty="0"/>
          </a:p>
          <a:p>
            <a:pPr>
              <a:lnSpc>
                <a:spcPts val="2600"/>
              </a:lnSpc>
            </a:pPr>
            <a:endParaRPr lang="en-US" sz="4800" dirty="0" smtClean="0"/>
          </a:p>
          <a:p>
            <a:pPr>
              <a:lnSpc>
                <a:spcPts val="2600"/>
              </a:lnSpc>
            </a:pPr>
            <a:endParaRPr lang="en-US" sz="4800" dirty="0" smtClean="0"/>
          </a:p>
          <a:p>
            <a:pPr>
              <a:lnSpc>
                <a:spcPts val="2600"/>
              </a:lnSpc>
            </a:pPr>
            <a:r>
              <a:rPr lang="en-US" sz="4800" dirty="0" smtClean="0"/>
              <a:t>Did Ever made </a:t>
            </a:r>
            <a:r>
              <a:rPr lang="en-US" sz="4800" dirty="0" smtClean="0">
                <a:solidFill>
                  <a:srgbClr val="FF9900"/>
                </a:solidFill>
              </a:rPr>
              <a:t>Impulsive</a:t>
            </a:r>
          </a:p>
          <a:p>
            <a:pPr>
              <a:lnSpc>
                <a:spcPts val="2600"/>
              </a:lnSpc>
            </a:pPr>
            <a:endParaRPr lang="en-US" sz="4800" dirty="0" smtClean="0"/>
          </a:p>
          <a:p>
            <a:pPr>
              <a:lnSpc>
                <a:spcPts val="2600"/>
              </a:lnSpc>
            </a:pPr>
            <a:r>
              <a:rPr lang="en-US" sz="4800" dirty="0" smtClean="0"/>
              <a:t>decision and </a:t>
            </a:r>
            <a:r>
              <a:rPr lang="en-US" sz="4800" dirty="0" smtClean="0">
                <a:solidFill>
                  <a:srgbClr val="FF9900"/>
                </a:solidFill>
              </a:rPr>
              <a:t>regret</a:t>
            </a:r>
            <a:r>
              <a:rPr lang="en-US" sz="4800" dirty="0" smtClean="0"/>
              <a:t> later ? </a:t>
            </a:r>
          </a:p>
          <a:p>
            <a:pPr>
              <a:lnSpc>
                <a:spcPts val="2600"/>
              </a:lnSpc>
            </a:pPr>
            <a:r>
              <a:rPr lang="en-US" sz="4800" dirty="0" smtClean="0"/>
              <a:t> </a:t>
            </a:r>
          </a:p>
          <a:p>
            <a:pPr>
              <a:lnSpc>
                <a:spcPts val="2600"/>
              </a:lnSpc>
            </a:pP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152400"/>
            <a:ext cx="6400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Ask yourself a Question ? </a:t>
            </a:r>
          </a:p>
        </p:txBody>
      </p:sp>
    </p:spTree>
    <p:extLst>
      <p:ext uri="{BB962C8B-B14F-4D97-AF65-F5344CB8AC3E}">
        <p14:creationId xmlns:p14="http://schemas.microsoft.com/office/powerpoint/2010/main" val="3013561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Ask </a:t>
            </a:r>
            <a:r>
              <a:rPr lang="en-US" dirty="0" smtClean="0">
                <a:solidFill>
                  <a:schemeClr val="bg1"/>
                </a:solidFill>
              </a:rPr>
              <a:t>yourself </a:t>
            </a:r>
            <a:r>
              <a:rPr lang="en-US" dirty="0">
                <a:solidFill>
                  <a:schemeClr val="bg1"/>
                </a:solidFill>
              </a:rPr>
              <a:t>a Question ?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514600"/>
            <a:ext cx="7315200" cy="3611564"/>
          </a:xfrm>
        </p:spPr>
        <p:txBody>
          <a:bodyPr/>
          <a:lstStyle/>
          <a:p>
            <a:pPr marL="0" indent="0">
              <a:buNone/>
            </a:pPr>
            <a:r>
              <a:rPr lang="en-US" sz="4800" dirty="0"/>
              <a:t>Do you  get angry </a:t>
            </a:r>
            <a:r>
              <a:rPr lang="en-US" sz="4800" dirty="0" smtClean="0"/>
              <a:t>when </a:t>
            </a:r>
            <a:r>
              <a:rPr lang="en-US" sz="4800" dirty="0">
                <a:solidFill>
                  <a:srgbClr val="FF9900"/>
                </a:solidFill>
              </a:rPr>
              <a:t>verbally attacked</a:t>
            </a:r>
            <a:r>
              <a:rPr lang="en-US" sz="4800" dirty="0"/>
              <a:t>?</a:t>
            </a:r>
            <a:r>
              <a:rPr lang="en-IN" sz="4800" dirty="0"/>
              <a:t> </a:t>
            </a:r>
            <a:endParaRPr lang="en-US" sz="4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29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0200" y="1524000"/>
            <a:ext cx="7543800" cy="3164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4800" dirty="0" smtClean="0"/>
              <a:t> </a:t>
            </a:r>
          </a:p>
          <a:p>
            <a:pPr>
              <a:lnSpc>
                <a:spcPts val="2600"/>
              </a:lnSpc>
            </a:pPr>
            <a:endParaRPr lang="en-US" sz="4800" dirty="0"/>
          </a:p>
          <a:p>
            <a:pPr>
              <a:lnSpc>
                <a:spcPts val="2600"/>
              </a:lnSpc>
            </a:pPr>
            <a:endParaRPr lang="en-US" sz="4800" dirty="0" smtClean="0"/>
          </a:p>
          <a:p>
            <a:pPr>
              <a:lnSpc>
                <a:spcPts val="2600"/>
              </a:lnSpc>
            </a:pPr>
            <a:endParaRPr lang="en-US" sz="4800" dirty="0"/>
          </a:p>
          <a:p>
            <a:pPr>
              <a:lnSpc>
                <a:spcPts val="2600"/>
              </a:lnSpc>
            </a:pPr>
            <a:r>
              <a:rPr lang="en-US" sz="4800" dirty="0" smtClean="0"/>
              <a:t>Do you </a:t>
            </a:r>
            <a:r>
              <a:rPr lang="en-US" sz="4800" dirty="0"/>
              <a:t> get </a:t>
            </a:r>
            <a:r>
              <a:rPr lang="en-US" sz="4800" dirty="0">
                <a:solidFill>
                  <a:srgbClr val="FF9900"/>
                </a:solidFill>
              </a:rPr>
              <a:t>anxious</a:t>
            </a:r>
            <a:r>
              <a:rPr lang="en-US" sz="4800" dirty="0"/>
              <a:t> </a:t>
            </a:r>
            <a:r>
              <a:rPr lang="en-US" sz="4800" dirty="0" smtClean="0"/>
              <a:t>about</a:t>
            </a:r>
          </a:p>
          <a:p>
            <a:pPr>
              <a:lnSpc>
                <a:spcPts val="2600"/>
              </a:lnSpc>
            </a:pPr>
            <a:endParaRPr lang="en-US" sz="4800" dirty="0"/>
          </a:p>
          <a:p>
            <a:pPr>
              <a:lnSpc>
                <a:spcPts val="2600"/>
              </a:lnSpc>
            </a:pPr>
            <a:r>
              <a:rPr lang="en-US" sz="4800" dirty="0" smtClean="0"/>
              <a:t> </a:t>
            </a:r>
            <a:r>
              <a:rPr lang="en-US" sz="4800" dirty="0"/>
              <a:t>some situations</a:t>
            </a:r>
            <a:r>
              <a:rPr lang="en-IN" sz="4800" dirty="0"/>
              <a:t> </a:t>
            </a:r>
            <a:r>
              <a:rPr lang="en-IN" sz="4800" dirty="0" smtClean="0"/>
              <a:t>often</a:t>
            </a:r>
            <a:r>
              <a:rPr lang="en-US" sz="4800" dirty="0" smtClean="0"/>
              <a:t>? </a:t>
            </a:r>
          </a:p>
          <a:p>
            <a:pPr>
              <a:lnSpc>
                <a:spcPts val="2600"/>
              </a:lnSpc>
            </a:pPr>
            <a:r>
              <a:rPr lang="en-US" sz="4800" dirty="0" smtClean="0"/>
              <a:t> </a:t>
            </a:r>
          </a:p>
          <a:p>
            <a:pPr>
              <a:lnSpc>
                <a:spcPts val="2600"/>
              </a:lnSpc>
            </a:pP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314980"/>
            <a:ext cx="6400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Ask yourself a Question ? </a:t>
            </a:r>
          </a:p>
        </p:txBody>
      </p:sp>
    </p:spTree>
    <p:extLst>
      <p:ext uri="{BB962C8B-B14F-4D97-AF65-F5344CB8AC3E}">
        <p14:creationId xmlns:p14="http://schemas.microsoft.com/office/powerpoint/2010/main" val="1630202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Ask </a:t>
            </a:r>
            <a:r>
              <a:rPr lang="en-US" dirty="0" smtClean="0">
                <a:solidFill>
                  <a:schemeClr val="bg1"/>
                </a:solidFill>
              </a:rPr>
              <a:t>yourself </a:t>
            </a:r>
            <a:r>
              <a:rPr lang="en-US" dirty="0">
                <a:solidFill>
                  <a:schemeClr val="bg1"/>
                </a:solidFill>
              </a:rPr>
              <a:t>a Question ?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438400"/>
            <a:ext cx="6781800" cy="3840164"/>
          </a:xfrm>
        </p:spPr>
        <p:txBody>
          <a:bodyPr/>
          <a:lstStyle/>
          <a:p>
            <a:pPr marL="0" indent="0">
              <a:buNone/>
            </a:pPr>
            <a:r>
              <a:rPr lang="en-US" sz="4800" dirty="0" smtClean="0"/>
              <a:t>Do </a:t>
            </a:r>
            <a:r>
              <a:rPr lang="en-US" sz="4800" dirty="0"/>
              <a:t>you feel </a:t>
            </a:r>
            <a:r>
              <a:rPr lang="en-US" sz="4800" dirty="0">
                <a:solidFill>
                  <a:srgbClr val="FF9900"/>
                </a:solidFill>
              </a:rPr>
              <a:t>stressed</a:t>
            </a:r>
            <a:r>
              <a:rPr lang="en-US" sz="4800" dirty="0"/>
              <a:t> </a:t>
            </a:r>
            <a:r>
              <a:rPr lang="en-US" sz="4800" dirty="0" smtClean="0"/>
              <a:t>out and </a:t>
            </a:r>
            <a:r>
              <a:rPr lang="en-US" sz="4800" dirty="0">
                <a:solidFill>
                  <a:srgbClr val="FF9900"/>
                </a:solidFill>
              </a:rPr>
              <a:t>depressed</a:t>
            </a:r>
            <a:r>
              <a:rPr lang="en-US" sz="4800" dirty="0"/>
              <a:t> </a:t>
            </a:r>
            <a:r>
              <a:rPr lang="en-US" sz="4800" dirty="0" smtClean="0"/>
              <a:t>often? </a:t>
            </a:r>
            <a:endParaRPr lang="en-US" sz="4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309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Ask </a:t>
            </a:r>
            <a:r>
              <a:rPr lang="en-US" dirty="0" smtClean="0">
                <a:solidFill>
                  <a:schemeClr val="bg1"/>
                </a:solidFill>
              </a:rPr>
              <a:t>yourself </a:t>
            </a:r>
            <a:r>
              <a:rPr lang="en-US" dirty="0">
                <a:solidFill>
                  <a:schemeClr val="bg1"/>
                </a:solidFill>
              </a:rPr>
              <a:t>a Question ?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7962900" cy="4068764"/>
          </a:xfrm>
        </p:spPr>
        <p:txBody>
          <a:bodyPr/>
          <a:lstStyle/>
          <a:p>
            <a:pPr marL="0" indent="0">
              <a:buNone/>
            </a:pPr>
            <a:r>
              <a:rPr lang="en-US" sz="4800" dirty="0"/>
              <a:t>Do </a:t>
            </a:r>
            <a:r>
              <a:rPr lang="en-US" sz="4800" dirty="0" smtClean="0"/>
              <a:t>you want to overcome </a:t>
            </a:r>
            <a:r>
              <a:rPr lang="en-US" sz="4800" dirty="0" smtClean="0">
                <a:solidFill>
                  <a:srgbClr val="FF9900"/>
                </a:solidFill>
              </a:rPr>
              <a:t>challenges</a:t>
            </a:r>
            <a:r>
              <a:rPr lang="en-US" sz="4800" dirty="0" smtClean="0"/>
              <a:t> in your life with a smile on your face? </a:t>
            </a:r>
            <a:endParaRPr lang="en-US" sz="4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159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Ask </a:t>
            </a:r>
            <a:r>
              <a:rPr lang="en-US" dirty="0" smtClean="0">
                <a:solidFill>
                  <a:schemeClr val="bg1"/>
                </a:solidFill>
              </a:rPr>
              <a:t>yourself </a:t>
            </a:r>
            <a:r>
              <a:rPr lang="en-US" dirty="0">
                <a:solidFill>
                  <a:schemeClr val="bg1"/>
                </a:solidFill>
              </a:rPr>
              <a:t>a Question ?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209800"/>
            <a:ext cx="6934200" cy="3916364"/>
          </a:xfrm>
        </p:spPr>
        <p:txBody>
          <a:bodyPr/>
          <a:lstStyle/>
          <a:p>
            <a:pPr marL="0" indent="0">
              <a:buNone/>
            </a:pPr>
            <a:r>
              <a:rPr lang="en-US" sz="4800" dirty="0"/>
              <a:t>Do you </a:t>
            </a:r>
            <a:r>
              <a:rPr lang="en-US" sz="4800" dirty="0" smtClean="0"/>
              <a:t>want to master how to </a:t>
            </a:r>
            <a:r>
              <a:rPr lang="en-US" sz="4800" dirty="0" smtClean="0">
                <a:solidFill>
                  <a:srgbClr val="FF9900"/>
                </a:solidFill>
              </a:rPr>
              <a:t>diffuse conflicts</a:t>
            </a:r>
            <a:r>
              <a:rPr lang="en-US" sz="4800" dirty="0" smtClean="0"/>
              <a:t> with people? </a:t>
            </a:r>
            <a:endParaRPr lang="en-US" sz="4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159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Ask </a:t>
            </a:r>
            <a:r>
              <a:rPr lang="en-US" dirty="0" smtClean="0">
                <a:solidFill>
                  <a:schemeClr val="bg1"/>
                </a:solidFill>
              </a:rPr>
              <a:t>yourself </a:t>
            </a:r>
            <a:r>
              <a:rPr lang="en-US" dirty="0">
                <a:solidFill>
                  <a:schemeClr val="bg1"/>
                </a:solidFill>
              </a:rPr>
              <a:t>a Question ?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362200"/>
            <a:ext cx="8267700" cy="3763964"/>
          </a:xfrm>
        </p:spPr>
        <p:txBody>
          <a:bodyPr/>
          <a:lstStyle/>
          <a:p>
            <a:pPr marL="0" indent="0">
              <a:buNone/>
            </a:pPr>
            <a:r>
              <a:rPr lang="en-US" sz="4800" dirty="0"/>
              <a:t>Do you </a:t>
            </a:r>
            <a:r>
              <a:rPr lang="en-US" sz="4800" dirty="0" smtClean="0"/>
              <a:t>want to build </a:t>
            </a:r>
            <a:r>
              <a:rPr lang="en-US" sz="4800" dirty="0" smtClean="0">
                <a:solidFill>
                  <a:srgbClr val="FF9900"/>
                </a:solidFill>
              </a:rPr>
              <a:t>healthy relationship</a:t>
            </a:r>
            <a:r>
              <a:rPr lang="en-US" sz="4800" dirty="0" smtClean="0"/>
              <a:t> with people? </a:t>
            </a:r>
            <a:endParaRPr lang="en-US" sz="4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159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Ask </a:t>
            </a:r>
            <a:r>
              <a:rPr lang="en-US" dirty="0" smtClean="0">
                <a:solidFill>
                  <a:schemeClr val="bg1"/>
                </a:solidFill>
              </a:rPr>
              <a:t>yourself </a:t>
            </a:r>
            <a:r>
              <a:rPr lang="en-US" dirty="0">
                <a:solidFill>
                  <a:schemeClr val="bg1"/>
                </a:solidFill>
              </a:rPr>
              <a:t>a Question ?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362200"/>
            <a:ext cx="7962900" cy="3763964"/>
          </a:xfrm>
        </p:spPr>
        <p:txBody>
          <a:bodyPr/>
          <a:lstStyle/>
          <a:p>
            <a:pPr marL="0" indent="0">
              <a:buNone/>
            </a:pPr>
            <a:r>
              <a:rPr lang="en-US" sz="4800" dirty="0"/>
              <a:t>Do you </a:t>
            </a:r>
            <a:r>
              <a:rPr lang="en-US" sz="4800" dirty="0" smtClean="0"/>
              <a:t>want to </a:t>
            </a:r>
            <a:r>
              <a:rPr lang="en-US" sz="4800" dirty="0" smtClean="0">
                <a:solidFill>
                  <a:srgbClr val="FF9900"/>
                </a:solidFill>
              </a:rPr>
              <a:t>communicate effectively</a:t>
            </a:r>
            <a:r>
              <a:rPr lang="en-US" sz="4800" dirty="0" smtClean="0"/>
              <a:t> with people? </a:t>
            </a:r>
            <a:endParaRPr lang="en-US" sz="4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159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Ask </a:t>
            </a:r>
            <a:r>
              <a:rPr lang="en-US" dirty="0" smtClean="0">
                <a:solidFill>
                  <a:schemeClr val="bg1"/>
                </a:solidFill>
              </a:rPr>
              <a:t>yourself </a:t>
            </a:r>
            <a:r>
              <a:rPr lang="en-US" dirty="0">
                <a:solidFill>
                  <a:schemeClr val="bg1"/>
                </a:solidFill>
              </a:rPr>
              <a:t>a Question ?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209800"/>
            <a:ext cx="7505700" cy="3916364"/>
          </a:xfrm>
        </p:spPr>
        <p:txBody>
          <a:bodyPr/>
          <a:lstStyle/>
          <a:p>
            <a:pPr marL="0" indent="0">
              <a:buNone/>
            </a:pPr>
            <a:r>
              <a:rPr lang="en-US" sz="4800" dirty="0"/>
              <a:t>Do you </a:t>
            </a:r>
            <a:r>
              <a:rPr lang="en-US" sz="4800" dirty="0" smtClean="0"/>
              <a:t>achieve </a:t>
            </a:r>
            <a:r>
              <a:rPr lang="en-US" sz="4800" dirty="0" smtClean="0">
                <a:solidFill>
                  <a:srgbClr val="FF9900"/>
                </a:solidFill>
              </a:rPr>
              <a:t>success, satisfaction peace and harmony</a:t>
            </a:r>
            <a:r>
              <a:rPr lang="en-US" sz="4800" dirty="0" smtClean="0"/>
              <a:t>? </a:t>
            </a:r>
            <a:endParaRPr lang="en-US" sz="4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159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YOU IN THE RIGHT SEMINAR  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2209800"/>
            <a:ext cx="8915400" cy="3916364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 smtClean="0"/>
              <a:t>YOU NEED TO HAVE </a:t>
            </a:r>
          </a:p>
          <a:p>
            <a:pPr marL="0" indent="0" algn="ctr">
              <a:buNone/>
            </a:pPr>
            <a:r>
              <a:rPr lang="en-US" sz="4800" dirty="0" smtClean="0">
                <a:solidFill>
                  <a:srgbClr val="FF9900"/>
                </a:solidFill>
              </a:rPr>
              <a:t>EMOTIONAL INTELLIGENCE </a:t>
            </a:r>
            <a:endParaRPr lang="en-US" sz="4800" dirty="0">
              <a:solidFill>
                <a:srgbClr val="FF99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159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1573997"/>
            <a:ext cx="6172200" cy="5084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2800" dirty="0" smtClean="0">
                <a:solidFill>
                  <a:srgbClr val="FF9900"/>
                </a:solidFill>
              </a:rPr>
              <a:t>To meet Basic Survival Needs</a:t>
            </a:r>
          </a:p>
          <a:p>
            <a:pPr>
              <a:lnSpc>
                <a:spcPts val="2600"/>
              </a:lnSpc>
            </a:pPr>
            <a:r>
              <a:rPr lang="en-US" sz="2800" dirty="0" smtClean="0">
                <a:solidFill>
                  <a:srgbClr val="FF9900"/>
                </a:solidFill>
              </a:rPr>
              <a:t> </a:t>
            </a:r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Food</a:t>
            </a:r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endParaRPr lang="en-US" sz="2800" dirty="0" smtClean="0"/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Shelter</a:t>
            </a:r>
          </a:p>
          <a:p>
            <a:pPr>
              <a:lnSpc>
                <a:spcPts val="2600"/>
              </a:lnSpc>
            </a:pPr>
            <a:endParaRPr lang="en-US" sz="2800" dirty="0" smtClean="0"/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 Clothes</a:t>
            </a:r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endParaRPr lang="en-US" sz="2800" dirty="0" smtClean="0"/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 Good Health</a:t>
            </a:r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endParaRPr lang="en-US" sz="2800" dirty="0" smtClean="0"/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 Security</a:t>
            </a:r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endParaRPr lang="en-US" sz="2800" dirty="0" smtClean="0"/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9900"/>
                </a:solidFill>
              </a:rPr>
              <a:t>Wi Fi</a:t>
            </a:r>
          </a:p>
          <a:p>
            <a:pPr>
              <a:lnSpc>
                <a:spcPts val="2600"/>
              </a:lnSpc>
            </a:pPr>
            <a:endParaRPr lang="en-US" dirty="0" smtClean="0"/>
          </a:p>
          <a:p>
            <a:pPr>
              <a:lnSpc>
                <a:spcPts val="2600"/>
              </a:lnSpc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314980"/>
            <a:ext cx="6400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Why Do We Need Emotions?</a:t>
            </a:r>
          </a:p>
        </p:txBody>
      </p:sp>
    </p:spTree>
    <p:extLst>
      <p:ext uri="{BB962C8B-B14F-4D97-AF65-F5344CB8AC3E}">
        <p14:creationId xmlns:p14="http://schemas.microsoft.com/office/powerpoint/2010/main" val="1234502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0200" y="1573996"/>
            <a:ext cx="6019800" cy="3750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endParaRPr lang="en-US" dirty="0" smtClean="0"/>
          </a:p>
          <a:p>
            <a:pPr>
              <a:lnSpc>
                <a:spcPts val="2600"/>
              </a:lnSpc>
            </a:pPr>
            <a:r>
              <a:rPr lang="en-US" dirty="0" smtClean="0"/>
              <a:t> </a:t>
            </a:r>
            <a:r>
              <a:rPr lang="en-US" sz="2800" dirty="0" smtClean="0">
                <a:solidFill>
                  <a:srgbClr val="FF9900"/>
                </a:solidFill>
              </a:rPr>
              <a:t>Emotional Needs</a:t>
            </a:r>
          </a:p>
          <a:p>
            <a:pPr>
              <a:lnSpc>
                <a:spcPts val="2600"/>
              </a:lnSpc>
            </a:pPr>
            <a:endParaRPr lang="en-US" sz="2800" dirty="0" smtClean="0">
              <a:solidFill>
                <a:srgbClr val="FF9900"/>
              </a:solidFill>
            </a:endParaRPr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 Love</a:t>
            </a:r>
          </a:p>
          <a:p>
            <a:pPr>
              <a:lnSpc>
                <a:spcPts val="2600"/>
              </a:lnSpc>
            </a:pPr>
            <a:endParaRPr lang="en-US" sz="2800" dirty="0" smtClean="0"/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 Care </a:t>
            </a:r>
          </a:p>
          <a:p>
            <a:pPr>
              <a:lnSpc>
                <a:spcPts val="2600"/>
              </a:lnSpc>
            </a:pPr>
            <a:endParaRPr lang="en-US" sz="2800" dirty="0" smtClean="0"/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Appreciation</a:t>
            </a:r>
          </a:p>
          <a:p>
            <a:pPr>
              <a:lnSpc>
                <a:spcPts val="2600"/>
              </a:lnSpc>
            </a:pPr>
            <a:endParaRPr lang="en-US" sz="2800" dirty="0" smtClean="0"/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Acknowledgement</a:t>
            </a:r>
          </a:p>
          <a:p>
            <a:pPr>
              <a:lnSpc>
                <a:spcPts val="2600"/>
              </a:lnSpc>
            </a:pP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752600" y="314980"/>
            <a:ext cx="6400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Why Do We Need Emotions?</a:t>
            </a:r>
          </a:p>
        </p:txBody>
      </p:sp>
    </p:spTree>
    <p:extLst>
      <p:ext uri="{BB962C8B-B14F-4D97-AF65-F5344CB8AC3E}">
        <p14:creationId xmlns:p14="http://schemas.microsoft.com/office/powerpoint/2010/main" val="3446446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0200" y="1573996"/>
            <a:ext cx="6019800" cy="3417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2800" b="1" dirty="0" smtClean="0">
                <a:solidFill>
                  <a:srgbClr val="FF9900"/>
                </a:solidFill>
              </a:rPr>
              <a:t>Pleasures and Comforts</a:t>
            </a:r>
          </a:p>
          <a:p>
            <a:pPr>
              <a:lnSpc>
                <a:spcPts val="2600"/>
              </a:lnSpc>
            </a:pPr>
            <a:r>
              <a:rPr lang="en-US" sz="2800" b="1" dirty="0" smtClean="0">
                <a:solidFill>
                  <a:srgbClr val="FF9900"/>
                </a:solidFill>
              </a:rPr>
              <a:t>  </a:t>
            </a:r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Enjoyment</a:t>
            </a:r>
          </a:p>
          <a:p>
            <a:pPr>
              <a:lnSpc>
                <a:spcPts val="2600"/>
              </a:lnSpc>
            </a:pPr>
            <a:endParaRPr lang="en-US" sz="2800" dirty="0" smtClean="0"/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 Freedom</a:t>
            </a:r>
          </a:p>
          <a:p>
            <a:pPr>
              <a:lnSpc>
                <a:spcPts val="2600"/>
              </a:lnSpc>
            </a:pPr>
            <a:endParaRPr lang="en-US" sz="2800" dirty="0" smtClean="0"/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/>
              <a:t>P</a:t>
            </a:r>
            <a:r>
              <a:rPr lang="en-US" sz="2800" dirty="0" smtClean="0"/>
              <a:t>eace </a:t>
            </a:r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endParaRPr lang="en-US" sz="2800" dirty="0" smtClean="0"/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Harmony</a:t>
            </a:r>
          </a:p>
          <a:p>
            <a:pPr>
              <a:lnSpc>
                <a:spcPts val="2600"/>
              </a:lnSpc>
            </a:pP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752600" y="314980"/>
            <a:ext cx="6400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Why Do We Need Emotions?</a:t>
            </a:r>
          </a:p>
        </p:txBody>
      </p:sp>
    </p:spTree>
    <p:extLst>
      <p:ext uri="{BB962C8B-B14F-4D97-AF65-F5344CB8AC3E}">
        <p14:creationId xmlns:p14="http://schemas.microsoft.com/office/powerpoint/2010/main" val="3446446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0200" y="1573996"/>
            <a:ext cx="6019800" cy="31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2800" b="1" dirty="0" smtClean="0">
                <a:solidFill>
                  <a:srgbClr val="FF9900"/>
                </a:solidFill>
              </a:rPr>
              <a:t>What we DON’T want</a:t>
            </a:r>
          </a:p>
          <a:p>
            <a:pPr>
              <a:lnSpc>
                <a:spcPts val="2600"/>
              </a:lnSpc>
            </a:pPr>
            <a:r>
              <a:rPr lang="en-US" sz="2800" b="1" dirty="0" smtClean="0">
                <a:solidFill>
                  <a:srgbClr val="FF9900"/>
                </a:solidFill>
              </a:rPr>
              <a:t> </a:t>
            </a:r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Discomfort</a:t>
            </a:r>
          </a:p>
          <a:p>
            <a:pPr>
              <a:lnSpc>
                <a:spcPts val="2600"/>
              </a:lnSpc>
            </a:pPr>
            <a:endParaRPr lang="en-US" sz="2800" dirty="0" smtClean="0"/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Pain</a:t>
            </a:r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endParaRPr lang="en-US" sz="2800" dirty="0"/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Criticism</a:t>
            </a:r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endParaRPr lang="en-US" sz="2800" dirty="0" smtClean="0"/>
          </a:p>
          <a:p>
            <a:pPr marL="457200" indent="-457200">
              <a:lnSpc>
                <a:spcPts val="2600"/>
              </a:lnSpc>
              <a:buFont typeface="Arial"/>
              <a:buChar char="•"/>
            </a:pPr>
            <a:r>
              <a:rPr lang="en-US" sz="2800" dirty="0" smtClean="0"/>
              <a:t>Obstacles to fulfillment of goals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314980"/>
            <a:ext cx="6400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Why Do We Need Emotions?</a:t>
            </a:r>
          </a:p>
        </p:txBody>
      </p:sp>
    </p:spTree>
    <p:extLst>
      <p:ext uri="{BB962C8B-B14F-4D97-AF65-F5344CB8AC3E}">
        <p14:creationId xmlns:p14="http://schemas.microsoft.com/office/powerpoint/2010/main" val="2839783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1371600"/>
            <a:ext cx="6629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sz="2800" dirty="0" smtClean="0"/>
              <a:t> E  and Motion</a:t>
            </a:r>
          </a:p>
          <a:p>
            <a:pPr marL="342900" indent="-342900">
              <a:buBlip>
                <a:blip r:embed="rId2"/>
              </a:buBlip>
            </a:pPr>
            <a:endParaRPr lang="en-US" sz="2800" dirty="0" smtClean="0"/>
          </a:p>
          <a:p>
            <a:pPr marL="342900" indent="-342900">
              <a:buBlip>
                <a:blip r:embed="rId2"/>
              </a:buBlip>
            </a:pPr>
            <a:r>
              <a:rPr lang="en-US" sz="2800" dirty="0" smtClean="0"/>
              <a:t>Energy that moves our body and mind to take some action</a:t>
            </a:r>
          </a:p>
          <a:p>
            <a:pPr marL="342900" indent="-342900">
              <a:buBlip>
                <a:blip r:embed="rId2"/>
              </a:buBlip>
            </a:pPr>
            <a:endParaRPr lang="en-US" sz="2800" dirty="0" smtClean="0"/>
          </a:p>
          <a:p>
            <a:pPr marL="342900" indent="-342900">
              <a:buBlip>
                <a:blip r:embed="rId2"/>
              </a:buBlip>
            </a:pPr>
            <a:r>
              <a:rPr lang="en-US" sz="2800" dirty="0" smtClean="0"/>
              <a:t>To do something to get what is most important in our lives</a:t>
            </a:r>
          </a:p>
          <a:p>
            <a:pPr marL="342900" indent="-342900">
              <a:buBlip>
                <a:blip r:embed="rId2"/>
              </a:buBlip>
            </a:pPr>
            <a:endParaRPr lang="en-US" sz="2800" dirty="0" smtClean="0"/>
          </a:p>
          <a:p>
            <a:pPr marL="342900" indent="-342900">
              <a:buBlip>
                <a:blip r:embed="rId2"/>
              </a:buBlip>
            </a:pPr>
            <a:r>
              <a:rPr lang="en-US" sz="2800" dirty="0" smtClean="0"/>
              <a:t>To keep away what comes in way of your fulfillment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314980"/>
            <a:ext cx="6400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What is an EMOTION ? </a:t>
            </a:r>
          </a:p>
        </p:txBody>
      </p:sp>
    </p:spTree>
    <p:extLst>
      <p:ext uri="{BB962C8B-B14F-4D97-AF65-F5344CB8AC3E}">
        <p14:creationId xmlns:p14="http://schemas.microsoft.com/office/powerpoint/2010/main" val="1368340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2438400" y="3200400"/>
            <a:ext cx="4724400" cy="18288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590800" y="3276600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Thoughts</a:t>
            </a:r>
            <a:r>
              <a:rPr lang="en-US" sz="2400" b="1" dirty="0" smtClean="0"/>
              <a:t>                          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Emotions</a:t>
            </a:r>
            <a:r>
              <a:rPr lang="en-US" sz="2400" b="1" dirty="0" smtClean="0"/>
              <a:t> 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	        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Intellect</a:t>
            </a:r>
            <a:r>
              <a:rPr lang="en-US" sz="2400" b="1" dirty="0" smtClean="0"/>
              <a:t>  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5177135"/>
            <a:ext cx="845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Emotions</a:t>
            </a:r>
            <a:r>
              <a:rPr lang="en-US" sz="2400" dirty="0" smtClean="0"/>
              <a:t>            Physiological reactions in the body           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Feelings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314980"/>
            <a:ext cx="6400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How We Generate Emotions ?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4458097" y="3771503"/>
            <a:ext cx="533400" cy="79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371600" y="990600"/>
            <a:ext cx="70866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</a:rPr>
              <a:t>Sources of Thoughts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34523" y="4495800"/>
            <a:ext cx="3160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(Reasoning and Judging Ability) 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075330" y="5432612"/>
            <a:ext cx="741487" cy="212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143275" y="5422280"/>
            <a:ext cx="741487" cy="212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295400" y="2200870"/>
            <a:ext cx="304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External World </a:t>
            </a:r>
          </a:p>
          <a:p>
            <a:r>
              <a:rPr lang="en-US" dirty="0" smtClean="0"/>
              <a:t>(Objects, People and Events)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72200" y="2200870"/>
            <a:ext cx="259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Internal World </a:t>
            </a:r>
          </a:p>
          <a:p>
            <a:r>
              <a:rPr lang="en-US" dirty="0" smtClean="0"/>
              <a:t>Past Experiences stored in Subconscious mind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4420394" y="1752598"/>
            <a:ext cx="608808" cy="79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360612" y="2057400"/>
            <a:ext cx="44196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>
            <a:off x="2246312" y="217170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6666706" y="2171700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3912596" y="3502212"/>
            <a:ext cx="1726204" cy="29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796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0" y="314980"/>
            <a:ext cx="6858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FEELINGS AND EMOTIONS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90600" y="19050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Feelings are internal perceptions of emotions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1295400"/>
            <a:ext cx="7202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Emotions are external expressions </a:t>
            </a:r>
            <a:r>
              <a:rPr lang="en-US" sz="2800" dirty="0" smtClean="0"/>
              <a:t>of feelings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2743200"/>
            <a:ext cx="906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Feelings are the mental impressions of what happened during emotional experience</a:t>
            </a:r>
            <a:r>
              <a:rPr lang="en-US" dirty="0"/>
              <a:t>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37338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Feelings is a belief </a:t>
            </a:r>
            <a:r>
              <a:rPr lang="en-US" sz="2800" dirty="0" smtClean="0"/>
              <a:t>system </a:t>
            </a:r>
            <a:r>
              <a:rPr lang="en-US" sz="2800" dirty="0"/>
              <a:t>and conditioning which arise out of repeated emotional experiences</a:t>
            </a:r>
            <a:r>
              <a:rPr lang="en-US" dirty="0"/>
              <a:t>.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5029200"/>
            <a:ext cx="76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Emotions and Feelings has cause and effect </a:t>
            </a:r>
            <a:r>
              <a:rPr lang="en-US" sz="2800" dirty="0" smtClean="0"/>
              <a:t>relationship </a:t>
            </a:r>
            <a:r>
              <a:rPr lang="en-US" sz="2800" dirty="0"/>
              <a:t>and they run in a  circle</a:t>
            </a:r>
          </a:p>
        </p:txBody>
      </p:sp>
    </p:spTree>
    <p:extLst>
      <p:ext uri="{BB962C8B-B14F-4D97-AF65-F5344CB8AC3E}">
        <p14:creationId xmlns:p14="http://schemas.microsoft.com/office/powerpoint/2010/main" val="3297264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1524000"/>
            <a:ext cx="6629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                  JOY</a:t>
            </a:r>
            <a:r>
              <a:rPr lang="en-US" sz="2800" dirty="0" smtClean="0"/>
              <a:t>                </a:t>
            </a:r>
            <a:r>
              <a:rPr lang="en-US" sz="2800" b="1" dirty="0" smtClean="0"/>
              <a:t>HAPPINESS</a:t>
            </a:r>
          </a:p>
          <a:p>
            <a:endParaRPr lang="en-US" sz="2800" b="1" dirty="0"/>
          </a:p>
          <a:p>
            <a:r>
              <a:rPr lang="en-US" sz="2800" b="1" dirty="0" smtClean="0"/>
              <a:t>                 FEAR              WORRY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               ANGER              BITTERNESS</a:t>
            </a:r>
          </a:p>
          <a:p>
            <a:r>
              <a:rPr lang="en-US" sz="2800" b="1" dirty="0"/>
              <a:t> </a:t>
            </a:r>
          </a:p>
          <a:p>
            <a:r>
              <a:rPr lang="en-US" sz="2800" b="1" dirty="0" smtClean="0"/>
              <a:t>               SADNESS            DEPRESSION</a:t>
            </a:r>
            <a:endParaRPr lang="en-US" sz="2800" b="1" dirty="0"/>
          </a:p>
          <a:p>
            <a:endParaRPr lang="en-US" sz="2800" dirty="0"/>
          </a:p>
          <a:p>
            <a:r>
              <a:rPr lang="en-US" sz="2800" b="1" dirty="0" smtClean="0"/>
              <a:t>  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314980"/>
            <a:ext cx="6858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EMOTIONS  AND FEELINGS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505200" y="2667000"/>
            <a:ext cx="741487" cy="212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352800" y="1828800"/>
            <a:ext cx="741487" cy="212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581400" y="3581400"/>
            <a:ext cx="741487" cy="212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733800" y="4419600"/>
            <a:ext cx="741487" cy="212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368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1676400"/>
            <a:ext cx="7467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 smtClean="0"/>
              <a:t>Emotional intelligence  is the ability to identify,  understand, and manage </a:t>
            </a:r>
          </a:p>
          <a:p>
            <a:pPr>
              <a:spcBef>
                <a:spcPts val="1200"/>
              </a:spcBef>
              <a:buBlip>
                <a:blip r:embed="rId2"/>
              </a:buBlip>
            </a:pPr>
            <a:r>
              <a:rPr lang="en-US" sz="2800" dirty="0" smtClean="0"/>
              <a:t>  YOUR EMOTIONS </a:t>
            </a:r>
          </a:p>
          <a:p>
            <a:pPr>
              <a:spcBef>
                <a:spcPts val="1200"/>
              </a:spcBef>
              <a:buBlip>
                <a:blip r:embed="rId2"/>
              </a:buBlip>
            </a:pPr>
            <a:r>
              <a:rPr lang="en-US" sz="2800" dirty="0" smtClean="0"/>
              <a:t>  EMOTIONS OF OTHERS</a:t>
            </a:r>
          </a:p>
          <a:p>
            <a:pPr>
              <a:spcBef>
                <a:spcPts val="1200"/>
              </a:spcBef>
              <a:buBlip>
                <a:blip r:embed="rId2"/>
              </a:buBlip>
            </a:pPr>
            <a:r>
              <a:rPr lang="en-US" sz="2800" dirty="0" smtClean="0"/>
              <a:t>  </a:t>
            </a:r>
            <a:r>
              <a:rPr lang="en-US" sz="2800" dirty="0"/>
              <a:t>Build strong </a:t>
            </a:r>
            <a:r>
              <a:rPr lang="en-US" sz="2800" dirty="0" smtClean="0"/>
              <a:t>relationships at home and </a:t>
            </a:r>
            <a:r>
              <a:rPr lang="en-US" sz="2800" dirty="0"/>
              <a:t>work, and achieve your </a:t>
            </a:r>
            <a:r>
              <a:rPr lang="en-US" sz="2800" dirty="0" smtClean="0"/>
              <a:t>goals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314980"/>
            <a:ext cx="6858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What is Emotional Intelligence ( EI)</a:t>
            </a:r>
          </a:p>
        </p:txBody>
      </p:sp>
    </p:spTree>
    <p:extLst>
      <p:ext uri="{BB962C8B-B14F-4D97-AF65-F5344CB8AC3E}">
        <p14:creationId xmlns:p14="http://schemas.microsoft.com/office/powerpoint/2010/main" val="3082913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1676400"/>
            <a:ext cx="7848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/>
              <a:t>Emotions are very powerful tools that define success or failure in every aspect of your life. </a:t>
            </a:r>
            <a:endParaRPr lang="en-US" sz="2800" dirty="0" smtClean="0"/>
          </a:p>
          <a:p>
            <a:endParaRPr lang="en-US" sz="2800" dirty="0" smtClean="0"/>
          </a:p>
          <a:p>
            <a:pPr marL="457200" indent="-457200">
              <a:buFont typeface="Arial"/>
              <a:buChar char="•"/>
            </a:pPr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They can take you to the heights of excitement or the depths of depression</a:t>
            </a:r>
            <a:r>
              <a:rPr lang="en-US" sz="2800" dirty="0" smtClean="0"/>
              <a:t>. Emotions are like fire, they can cook the food, they can burn the house.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314980"/>
            <a:ext cx="6858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What is Emotional Intelligence ( EI)</a:t>
            </a:r>
          </a:p>
        </p:txBody>
      </p:sp>
    </p:spTree>
    <p:extLst>
      <p:ext uri="{BB962C8B-B14F-4D97-AF65-F5344CB8AC3E}">
        <p14:creationId xmlns:p14="http://schemas.microsoft.com/office/powerpoint/2010/main" val="1994525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1371600"/>
            <a:ext cx="7848600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EI </a:t>
            </a:r>
            <a:r>
              <a:rPr lang="en-US" sz="2800" dirty="0"/>
              <a:t>is your ability to use your emotions in the right way to get the right results to satisfy your needs and </a:t>
            </a:r>
            <a:r>
              <a:rPr lang="en-US" sz="2800" dirty="0" smtClean="0"/>
              <a:t>wants.</a:t>
            </a:r>
          </a:p>
          <a:p>
            <a:pPr marL="457200" indent="-457200">
              <a:buFont typeface="Arial"/>
              <a:buChar char="•"/>
            </a:pPr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 EI is how </a:t>
            </a:r>
            <a:r>
              <a:rPr lang="en-US" sz="2800" dirty="0"/>
              <a:t>to </a:t>
            </a:r>
            <a:r>
              <a:rPr lang="en-US" sz="2800" dirty="0" smtClean="0"/>
              <a:t>respond appropriately and </a:t>
            </a:r>
            <a:r>
              <a:rPr lang="en-US" sz="2800" dirty="0"/>
              <a:t>not reacting </a:t>
            </a:r>
            <a:r>
              <a:rPr lang="en-US" sz="2800" dirty="0" smtClean="0"/>
              <a:t>impulsively</a:t>
            </a:r>
            <a:r>
              <a:rPr lang="en-US" sz="2800" dirty="0"/>
              <a:t>.</a:t>
            </a:r>
          </a:p>
          <a:p>
            <a:pPr marL="457200" indent="-457200">
              <a:buFont typeface="Arial"/>
              <a:buChar char="•"/>
            </a:pP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314980"/>
            <a:ext cx="6858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What is Emotional Intelligence ( EI)</a:t>
            </a:r>
          </a:p>
        </p:txBody>
      </p:sp>
    </p:spTree>
    <p:extLst>
      <p:ext uri="{BB962C8B-B14F-4D97-AF65-F5344CB8AC3E}">
        <p14:creationId xmlns:p14="http://schemas.microsoft.com/office/powerpoint/2010/main" val="4104212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2646766"/>
            <a:ext cx="3505200" cy="1391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  <a:spcBef>
                <a:spcPts val="1800"/>
              </a:spcBef>
            </a:pPr>
            <a:r>
              <a:rPr lang="en-US" sz="2000" dirty="0" smtClean="0"/>
              <a:t>Emotional Intelligence is </a:t>
            </a:r>
          </a:p>
          <a:p>
            <a:pPr>
              <a:lnSpc>
                <a:spcPts val="2800"/>
              </a:lnSpc>
              <a:spcBef>
                <a:spcPts val="1800"/>
              </a:spcBef>
            </a:pPr>
            <a:r>
              <a:rPr lang="en-US" sz="2000" b="1" dirty="0" smtClean="0"/>
              <a:t> </a:t>
            </a:r>
            <a:r>
              <a:rPr lang="en-US" sz="2000" b="1" dirty="0"/>
              <a:t>W</a:t>
            </a:r>
            <a:r>
              <a:rPr lang="en-US" sz="2000" b="1" dirty="0" smtClean="0"/>
              <a:t>hen to PULL &amp; when to PUSH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When to Express and when to keep quiet</a:t>
            </a:r>
          </a:p>
        </p:txBody>
      </p:sp>
      <p:pic>
        <p:nvPicPr>
          <p:cNvPr id="3074" name="Picture 2" descr="D:\LY DESIGNS Harry\LY\POWER POINTS_Presantation\EQ Laughter Yoga\image\1\push-pull-door-signs-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524000"/>
            <a:ext cx="4419600" cy="33461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1584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314980"/>
            <a:ext cx="883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Emotional Intelligence (EQ) /Intelligence Quotient (IQ)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19200" y="1219200"/>
            <a:ext cx="7619999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/>
              <a:t>IQ only accounts for about </a:t>
            </a:r>
            <a:r>
              <a:rPr lang="en-US" sz="2800" dirty="0">
                <a:solidFill>
                  <a:srgbClr val="FF9900"/>
                </a:solidFill>
              </a:rPr>
              <a:t>20%</a:t>
            </a:r>
            <a:r>
              <a:rPr lang="en-US" sz="2800" dirty="0"/>
              <a:t> of our </a:t>
            </a:r>
            <a:r>
              <a:rPr lang="en-US" sz="2800" dirty="0" smtClean="0"/>
              <a:t>success</a:t>
            </a:r>
          </a:p>
          <a:p>
            <a:pPr marL="457200" indent="-457200">
              <a:buFont typeface="Arial"/>
              <a:buChar char="•"/>
            </a:pPr>
            <a:endParaRPr lang="en-US" sz="2800" b="1" dirty="0"/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EQ accounts for </a:t>
            </a:r>
            <a:r>
              <a:rPr lang="en-US" sz="2800" dirty="0">
                <a:solidFill>
                  <a:srgbClr val="FF9900"/>
                </a:solidFill>
              </a:rPr>
              <a:t>80%</a:t>
            </a:r>
            <a:r>
              <a:rPr lang="en-US" sz="2800" dirty="0"/>
              <a:t> of our Success</a:t>
            </a:r>
          </a:p>
          <a:p>
            <a:pPr marL="457200" indent="-457200">
              <a:buFont typeface="Arial"/>
              <a:buChar char="•"/>
            </a:pPr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IQ can get you a Job </a:t>
            </a:r>
          </a:p>
          <a:p>
            <a:pPr marL="457200" indent="-457200">
              <a:buFont typeface="Arial"/>
              <a:buChar char="•"/>
            </a:pPr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EQ decides If you will be fired or get </a:t>
            </a:r>
            <a:r>
              <a:rPr lang="en-US" sz="2800" dirty="0" smtClean="0"/>
              <a:t>Promotion</a:t>
            </a:r>
          </a:p>
          <a:p>
            <a:pPr marL="457200" indent="-457200">
              <a:buFont typeface="Arial"/>
              <a:buChar char="•"/>
            </a:pPr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Most university toppers </a:t>
            </a:r>
            <a:r>
              <a:rPr lang="en-US" sz="2800" dirty="0"/>
              <a:t> </a:t>
            </a:r>
            <a:r>
              <a:rPr lang="en-US" sz="2800" dirty="0" smtClean="0"/>
              <a:t>work for those who are not good in academics. Politicians command most </a:t>
            </a:r>
            <a:r>
              <a:rPr lang="en-US" sz="2800" dirty="0"/>
              <a:t>intelligent </a:t>
            </a:r>
            <a:r>
              <a:rPr lang="en-US" sz="2800" dirty="0" smtClean="0"/>
              <a:t>bureaucrats.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9369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8400" y="1524000"/>
            <a:ext cx="6629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Positive emotions</a:t>
            </a:r>
          </a:p>
          <a:p>
            <a:endParaRPr lang="en-US" sz="2800" dirty="0" smtClean="0"/>
          </a:p>
          <a:p>
            <a:pPr>
              <a:buBlip>
                <a:blip r:embed="rId2"/>
              </a:buBlip>
            </a:pPr>
            <a:r>
              <a:rPr lang="en-US" sz="2800" dirty="0" smtClean="0"/>
              <a:t>  Feelings of pleasure love and happiness</a:t>
            </a:r>
          </a:p>
          <a:p>
            <a:pPr>
              <a:buBlip>
                <a:blip r:embed="rId2"/>
              </a:buBlip>
            </a:pPr>
            <a:r>
              <a:rPr lang="en-US" sz="2800" dirty="0" smtClean="0"/>
              <a:t>  Draws people closer to you</a:t>
            </a:r>
          </a:p>
          <a:p>
            <a:endParaRPr lang="en-US" sz="2800" dirty="0" smtClean="0"/>
          </a:p>
          <a:p>
            <a:r>
              <a:rPr lang="en-US" sz="2800" b="1" dirty="0" smtClean="0"/>
              <a:t>Negative emotions</a:t>
            </a:r>
          </a:p>
          <a:p>
            <a:endParaRPr lang="en-US" sz="2800" dirty="0" smtClean="0"/>
          </a:p>
          <a:p>
            <a:pPr>
              <a:buBlip>
                <a:blip r:embed="rId2"/>
              </a:buBlip>
            </a:pPr>
            <a:r>
              <a:rPr lang="en-US" sz="2800" dirty="0" smtClean="0"/>
              <a:t>  Brings discomfort, pain</a:t>
            </a:r>
          </a:p>
          <a:p>
            <a:pPr>
              <a:buBlip>
                <a:blip r:embed="rId2"/>
              </a:buBlip>
            </a:pPr>
            <a:r>
              <a:rPr lang="en-US" sz="2800" dirty="0" smtClean="0"/>
              <a:t>  Drives people away or you run away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314980"/>
            <a:ext cx="6858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Types of Emotions</a:t>
            </a:r>
          </a:p>
        </p:txBody>
      </p:sp>
    </p:spTree>
    <p:extLst>
      <p:ext uri="{BB962C8B-B14F-4D97-AF65-F5344CB8AC3E}">
        <p14:creationId xmlns:p14="http://schemas.microsoft.com/office/powerpoint/2010/main" val="263325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0" y="314980"/>
            <a:ext cx="6858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How We Express Emotions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362200"/>
            <a:ext cx="64495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/>
              <a:t>Emotional </a:t>
            </a:r>
            <a:r>
              <a:rPr lang="en-US" sz="2800" dirty="0" smtClean="0"/>
              <a:t>thoughts</a:t>
            </a:r>
          </a:p>
          <a:p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Emotional </a:t>
            </a:r>
            <a:r>
              <a:rPr lang="en-US" sz="2800" dirty="0" smtClean="0"/>
              <a:t>speech</a:t>
            </a:r>
          </a:p>
          <a:p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Emotional action or </a:t>
            </a:r>
            <a:r>
              <a:rPr lang="en-US" sz="2800" dirty="0" smtClean="0"/>
              <a:t>behavior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65120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0" y="314980"/>
            <a:ext cx="6858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What do we do with Emotions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362200"/>
            <a:ext cx="64495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smtClean="0"/>
              <a:t>Express Emotions</a:t>
            </a:r>
          </a:p>
          <a:p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Suppress Emotions</a:t>
            </a:r>
          </a:p>
          <a:p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Process Emotions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18593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1066800"/>
            <a:ext cx="3124200" cy="3760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000" dirty="0" smtClean="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000" b="1" dirty="0" smtClean="0"/>
              <a:t>Reptilian Brain</a:t>
            </a:r>
          </a:p>
          <a:p>
            <a:pPr>
              <a:lnSpc>
                <a:spcPct val="150000"/>
              </a:lnSpc>
            </a:pPr>
            <a:endParaRPr lang="en-US" sz="2000" b="1" dirty="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000" b="1" dirty="0" smtClean="0"/>
              <a:t>Emotional Brain</a:t>
            </a:r>
            <a:endParaRPr lang="en-US" sz="2000" b="1" dirty="0"/>
          </a:p>
          <a:p>
            <a:pPr>
              <a:lnSpc>
                <a:spcPct val="150000"/>
              </a:lnSpc>
            </a:pPr>
            <a:endParaRPr lang="en-US" sz="2000" b="1" dirty="0" smtClean="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000" b="1" dirty="0" smtClean="0"/>
              <a:t> Neo-cortex ( Smart Brain) </a:t>
            </a:r>
            <a:endParaRPr lang="en-US" sz="2000" b="1" dirty="0"/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  <p:pic>
        <p:nvPicPr>
          <p:cNvPr id="4098" name="Picture 2" descr="D:\LY DESIGNS Harry\LY\LUNGS\English\EQ Laughter Yoga\image\1\Untitled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182688"/>
            <a:ext cx="4541838" cy="41513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143000" y="152400"/>
            <a:ext cx="7543800" cy="702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smtClean="0">
                <a:solidFill>
                  <a:schemeClr val="bg1"/>
                </a:solidFill>
              </a:rPr>
              <a:t>3 Types Of  Brain </a:t>
            </a:r>
          </a:p>
        </p:txBody>
      </p:sp>
    </p:spTree>
    <p:extLst>
      <p:ext uri="{BB962C8B-B14F-4D97-AF65-F5344CB8AC3E}">
        <p14:creationId xmlns:p14="http://schemas.microsoft.com/office/powerpoint/2010/main" val="830538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1600" y="1280785"/>
            <a:ext cx="731520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 smtClean="0"/>
              <a:t>1. Self-awareness </a:t>
            </a:r>
          </a:p>
          <a:p>
            <a:pPr>
              <a:lnSpc>
                <a:spcPct val="150000"/>
              </a:lnSpc>
            </a:pPr>
            <a:r>
              <a:rPr lang="en-US" sz="2200" dirty="0" smtClean="0"/>
              <a:t>Recognize your own emotions and how they affect your thoughts and behavior, know your strengths and weaknesses, and have self-confidence.</a:t>
            </a:r>
          </a:p>
          <a:p>
            <a:pPr>
              <a:lnSpc>
                <a:spcPct val="150000"/>
              </a:lnSpc>
            </a:pPr>
            <a:endParaRPr lang="en-US" sz="2200" dirty="0" smtClean="0"/>
          </a:p>
          <a:p>
            <a:pPr>
              <a:lnSpc>
                <a:spcPct val="150000"/>
              </a:lnSpc>
            </a:pPr>
            <a:r>
              <a:rPr lang="en-US" sz="2200" b="1" dirty="0" smtClean="0"/>
              <a:t>2. Self-management </a:t>
            </a:r>
          </a:p>
          <a:p>
            <a:pPr>
              <a:lnSpc>
                <a:spcPct val="150000"/>
              </a:lnSpc>
            </a:pPr>
            <a:r>
              <a:rPr lang="en-US" sz="2200" dirty="0" smtClean="0"/>
              <a:t>Control impulsive feelings &amp; behaviors, manage your emotions in healthy ways, take initiative, follow through on commitments, and adapt to changing circumstances.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04800"/>
            <a:ext cx="7162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Four Core Abilities Of Emotional Intelligence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1280785"/>
            <a:ext cx="7010400" cy="4126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 smtClean="0"/>
              <a:t>3. Social awareness</a:t>
            </a:r>
          </a:p>
          <a:p>
            <a:pPr>
              <a:lnSpc>
                <a:spcPct val="150000"/>
              </a:lnSpc>
            </a:pPr>
            <a:r>
              <a:rPr lang="en-US" sz="2200" dirty="0" smtClean="0"/>
              <a:t>Understand emotions, needs, and concerns of other people, and help them feel comfortable.</a:t>
            </a:r>
          </a:p>
          <a:p>
            <a:pPr>
              <a:lnSpc>
                <a:spcPct val="150000"/>
              </a:lnSpc>
            </a:pPr>
            <a:endParaRPr lang="en-US" sz="2200" dirty="0" smtClean="0"/>
          </a:p>
          <a:p>
            <a:pPr>
              <a:lnSpc>
                <a:spcPct val="150000"/>
              </a:lnSpc>
            </a:pPr>
            <a:r>
              <a:rPr lang="en-US" sz="2200" b="1" dirty="0" smtClean="0"/>
              <a:t>4. Relationship management </a:t>
            </a:r>
          </a:p>
          <a:p>
            <a:pPr>
              <a:lnSpc>
                <a:spcPct val="150000"/>
              </a:lnSpc>
            </a:pPr>
            <a:r>
              <a:rPr lang="en-US" sz="2200" dirty="0" smtClean="0"/>
              <a:t>Develop and maintain good relationships, communicate clearly, inspire and influence others, work well in a team, and manage conflict.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304800"/>
            <a:ext cx="716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</a:rPr>
              <a:t>Four Core Abilities Of Emotional Intelligence </a:t>
            </a:r>
          </a:p>
          <a:p>
            <a:pPr algn="ctr"/>
            <a:endParaRPr lang="en-US" sz="3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Talking to yourself 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1752600"/>
            <a:ext cx="6934200" cy="2641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 smtClean="0"/>
              <a:t>Conscious Mind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 smtClean="0">
                <a:solidFill>
                  <a:srgbClr val="FF9900"/>
                </a:solidFill>
              </a:rPr>
              <a:t>INTELLECTUAL MIND 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 smtClean="0"/>
              <a:t>Subconscious  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 smtClean="0"/>
              <a:t>Unconscious Mind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9200" y="1433945"/>
            <a:ext cx="3505200" cy="38238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0873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Talking to Yourself 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7800" y="1219200"/>
            <a:ext cx="6934200" cy="1995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FF9900"/>
                </a:solidFill>
              </a:rPr>
              <a:t>What is your Identity 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 smtClean="0"/>
              <a:t>Actor inside me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 smtClean="0"/>
              <a:t>Spectator inside me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7845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Talking to Yourself 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143000"/>
            <a:ext cx="8534400" cy="5227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FF9900"/>
                </a:solidFill>
              </a:rPr>
              <a:t>What you say is the way 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 smtClean="0"/>
              <a:t>Talking to Your Conscious Mind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/>
              <a:t>Pretend as if everything going to be OK ( EGBOK EGBOK YAY!!!</a:t>
            </a:r>
            <a:r>
              <a:rPr lang="en-US" sz="2800" dirty="0" smtClean="0"/>
              <a:t>)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 smtClean="0"/>
              <a:t>Talking to your Subconscious Mind because subconscious mind does know the difference between imagination and reality. 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 smtClean="0"/>
              <a:t>I am different than my mind 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27095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Talking to Yourself 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7800" y="1219200"/>
            <a:ext cx="6934200" cy="3288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FF9900"/>
                </a:solidFill>
              </a:rPr>
              <a:t>Challenge Your Assumptions</a:t>
            </a:r>
            <a:r>
              <a:rPr lang="en-US" sz="28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Default Mode Thinking is passive thinking. Thoughts coming randomly without active thinking.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FF9900"/>
                </a:solidFill>
              </a:rPr>
              <a:t>Counter Thoughts   </a:t>
            </a:r>
            <a:endParaRPr lang="en-US" sz="2800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924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2209800"/>
            <a:ext cx="8686800" cy="4131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US" dirty="0" smtClean="0"/>
              <a:t>Is this really important to me? If so, which part of me—my ego self or true self?</a:t>
            </a:r>
          </a:p>
          <a:p>
            <a:pPr marL="342900" indent="-342900">
              <a:lnSpc>
                <a:spcPct val="15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US" dirty="0" smtClean="0"/>
              <a:t>Are my expectations realistic? </a:t>
            </a:r>
          </a:p>
          <a:p>
            <a:pPr marL="342900" indent="-342900">
              <a:lnSpc>
                <a:spcPct val="15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US" dirty="0" smtClean="0"/>
              <a:t>Is this a trivial issue or is this a serious issue, one that deserves this much emotion and concern 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dirty="0" smtClean="0"/>
              <a:t>4. What </a:t>
            </a:r>
            <a:r>
              <a:rPr lang="en-US" dirty="0"/>
              <a:t>are the consequences if I do—or </a:t>
            </a:r>
            <a:r>
              <a:rPr lang="en-US" dirty="0" smtClean="0"/>
              <a:t>don’t act </a:t>
            </a:r>
            <a:r>
              <a:rPr lang="en-US" dirty="0"/>
              <a:t>on this emotion? </a:t>
            </a:r>
            <a:endParaRPr lang="en-US" dirty="0" smtClean="0"/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dirty="0" smtClean="0"/>
              <a:t>5. Is </a:t>
            </a:r>
            <a:r>
              <a:rPr lang="en-US" dirty="0"/>
              <a:t>there a solution with the greatest good for all?</a:t>
            </a:r>
          </a:p>
          <a:p>
            <a:pPr marL="342900" indent="-342900">
              <a:lnSpc>
                <a:spcPct val="150000"/>
              </a:lnSpc>
              <a:spcBef>
                <a:spcPts val="1800"/>
              </a:spcBef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447800" y="314980"/>
            <a:ext cx="7620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Talk to Yourself Emotional Scan (Reality Check)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990600"/>
            <a:ext cx="891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When you are about to take some action and have time to think. Rationalizing  Your Emotions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95400" y="3352800"/>
            <a:ext cx="73914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Difference Between Needs And Wants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7800" y="1219200"/>
            <a:ext cx="693420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 smtClean="0"/>
              <a:t>NEEDS are absolutely necessary for survival</a:t>
            </a:r>
          </a:p>
          <a:p>
            <a:pPr>
              <a:lnSpc>
                <a:spcPct val="150000"/>
              </a:lnSpc>
            </a:pPr>
            <a:r>
              <a:rPr lang="en-US" sz="2200" dirty="0" smtClean="0"/>
              <a:t>WANTS : I would like to have if have resources, mostly for pleasures and comforts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3531354"/>
            <a:ext cx="7315200" cy="1210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2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sz="2000" dirty="0" smtClean="0">
                <a:solidFill>
                  <a:schemeClr val="bg1"/>
                </a:solidFill>
              </a:rPr>
              <a:t>  </a:t>
            </a:r>
            <a:r>
              <a:rPr lang="en-US" sz="2800" dirty="0" smtClean="0">
                <a:solidFill>
                  <a:schemeClr val="bg1"/>
                </a:solidFill>
              </a:rPr>
              <a:t>Please Identify your needs &amp; wants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990600"/>
            <a:ext cx="3352800" cy="4834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  <a:spcBef>
                <a:spcPts val="1800"/>
              </a:spcBef>
            </a:pPr>
            <a:r>
              <a:rPr lang="en-US" dirty="0" smtClean="0"/>
              <a:t>Drinking excessive amounts of caffeine triggers the release of adrenaline, and adrenaline is the source of the fight-or-flight response. </a:t>
            </a:r>
          </a:p>
          <a:p>
            <a:pPr>
              <a:lnSpc>
                <a:spcPts val="2800"/>
              </a:lnSpc>
              <a:spcBef>
                <a:spcPts val="1800"/>
              </a:spcBef>
            </a:pPr>
            <a:r>
              <a:rPr lang="en-US" dirty="0" smtClean="0"/>
              <a:t>When caffeine puts your brain and body into this hyper-aroused state of stress, your emotions overrun your behavior. </a:t>
            </a:r>
          </a:p>
          <a:p>
            <a:pPr>
              <a:lnSpc>
                <a:spcPts val="2800"/>
              </a:lnSpc>
              <a:spcBef>
                <a:spcPts val="1800"/>
              </a:spcBef>
            </a:pPr>
            <a:r>
              <a:rPr lang="en-US" dirty="0" smtClean="0"/>
              <a:t>High-EQ individuals know that caffeine is trouble, and they don’t let it get the better of them.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You Limit Your Caffeine Intake</a:t>
            </a:r>
          </a:p>
        </p:txBody>
      </p:sp>
      <p:pic>
        <p:nvPicPr>
          <p:cNvPr id="2050" name="Picture 2" descr="D:\LY DESIGNS Harry\LY\POWER POINTS_Presantation\EQ Laughter Yoga\image\1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1219200"/>
            <a:ext cx="4591050" cy="41513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4315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1303615"/>
            <a:ext cx="35814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dirty="0" smtClean="0"/>
              <a:t> Saying no is indeed a major self-control challenge for many people.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dirty="0" smtClean="0"/>
              <a:t>“No” is a powerful word that you should not be afraid to say “NO”. 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dirty="0" smtClean="0"/>
              <a:t> Saying “No” to a new commitment honors your existing commitments and gives you the opportunity to successfully fulfill them.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314980"/>
            <a:ext cx="70866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 smtClean="0">
                <a:solidFill>
                  <a:schemeClr val="bg1"/>
                </a:solidFill>
              </a:rPr>
              <a:t>You Know How to Say No (to Yourself and Others)</a:t>
            </a:r>
          </a:p>
        </p:txBody>
      </p:sp>
      <p:pic>
        <p:nvPicPr>
          <p:cNvPr id="56322" name="Picture 2" descr="D:\LY DESIGNS Harry\LY\POWER POINTS_Presantation\EQ Laughter Yoga\image\1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0100" y="1447800"/>
            <a:ext cx="4686300" cy="3124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6002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1280785"/>
            <a:ext cx="7010400" cy="4311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800" dirty="0" smtClean="0"/>
              <a:t>UNDERSTANDING SPIRITUALITY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endParaRPr lang="en-US" sz="2800" dirty="0" smtClean="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800" dirty="0" smtClean="0"/>
              <a:t>SPIRITUAL VALUES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endParaRPr lang="en-US" sz="2800" dirty="0" smtClean="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800" dirty="0" smtClean="0"/>
              <a:t>SPIRITUAL LAWS</a:t>
            </a:r>
          </a:p>
          <a:p>
            <a:pPr>
              <a:lnSpc>
                <a:spcPct val="150000"/>
              </a:lnSpc>
            </a:pPr>
            <a:endParaRPr lang="en-US" sz="2200" b="1" dirty="0" smtClean="0"/>
          </a:p>
          <a:p>
            <a:pPr>
              <a:lnSpc>
                <a:spcPct val="150000"/>
              </a:lnSpc>
            </a:pPr>
            <a:endParaRPr lang="en-US" sz="22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838200" y="304800"/>
            <a:ext cx="838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Spiritual Tools  for Emotional Intelligence</a:t>
            </a:r>
          </a:p>
        </p:txBody>
      </p:sp>
    </p:spTree>
    <p:extLst>
      <p:ext uri="{BB962C8B-B14F-4D97-AF65-F5344CB8AC3E}">
        <p14:creationId xmlns:p14="http://schemas.microsoft.com/office/powerpoint/2010/main" val="1423754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914400"/>
            <a:ext cx="7696200" cy="12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/>
              <a:t>Everyone belongs to me and belong to everyone</a:t>
            </a:r>
          </a:p>
          <a:p>
            <a:pPr>
              <a:lnSpc>
                <a:spcPct val="150000"/>
              </a:lnSpc>
            </a:pPr>
            <a:endParaRPr lang="en-US" sz="22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838200" y="304800"/>
            <a:ext cx="838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Spiritual Law of Oneness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8390" y="2133600"/>
            <a:ext cx="5911610" cy="4177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3104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914400"/>
            <a:ext cx="9220200" cy="1864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smtClean="0"/>
              <a:t>Life is a Change Everything is Changing,</a:t>
            </a:r>
          </a:p>
          <a:p>
            <a:pPr algn="ctr">
              <a:lnSpc>
                <a:spcPct val="150000"/>
              </a:lnSpc>
            </a:pPr>
            <a:r>
              <a:rPr lang="en-US" sz="2800" b="1" dirty="0" smtClean="0"/>
              <a:t> Nothing is Permanent  </a:t>
            </a:r>
          </a:p>
          <a:p>
            <a:pPr>
              <a:lnSpc>
                <a:spcPct val="150000"/>
              </a:lnSpc>
            </a:pPr>
            <a:endParaRPr lang="en-US" sz="22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838200" y="304800"/>
            <a:ext cx="838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Spiritual Law of Impermanence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5000" y="2286000"/>
            <a:ext cx="5577228" cy="4177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1149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D:\LY DESIGNS Harry\LY\POWER POINTS_Presantation\EQ Laughter Yoga\image\1\Imperfect is Perfec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524000"/>
            <a:ext cx="4456751" cy="327818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90600" y="1295400"/>
            <a:ext cx="3200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Emotionally intelligent people won’t set perfection as their target because they know that it doesn’t exist. </a:t>
            </a:r>
          </a:p>
          <a:p>
            <a:pPr>
              <a:lnSpc>
                <a:spcPct val="150000"/>
              </a:lnSpc>
            </a:pPr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b="1" dirty="0" smtClean="0"/>
              <a:t>Seeing beauty in imperfection is </a:t>
            </a:r>
            <a:r>
              <a:rPr lang="en-US" b="1" dirty="0" err="1" smtClean="0"/>
              <a:t>japanese</a:t>
            </a:r>
            <a:r>
              <a:rPr lang="en-US" b="1" dirty="0" smtClean="0"/>
              <a:t> art of </a:t>
            </a:r>
            <a:r>
              <a:rPr lang="en-US" b="1" dirty="0" err="1" smtClean="0"/>
              <a:t>wabi</a:t>
            </a:r>
            <a:r>
              <a:rPr lang="en-US" b="1" dirty="0" smtClean="0"/>
              <a:t> </a:t>
            </a:r>
            <a:r>
              <a:rPr lang="en-US" b="1" dirty="0" err="1" smtClean="0"/>
              <a:t>sabi</a:t>
            </a:r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 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Imperfections put together makes perfection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Spiritual Law of Imperfection  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2099" y="1524000"/>
            <a:ext cx="5033554" cy="3886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90600" y="1295400"/>
            <a:ext cx="3200400" cy="4639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Every Action has equal and opposite reaction </a:t>
            </a:r>
          </a:p>
          <a:p>
            <a:pPr>
              <a:lnSpc>
                <a:spcPct val="150000"/>
              </a:lnSpc>
            </a:pPr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b="1" dirty="0" smtClean="0"/>
              <a:t>You are the Master of your destiny. What you do comes back.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 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We have no control over what happens to us. But we have 100% control on what we do when something happens.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Spiritual Law of Karma  </a:t>
            </a:r>
          </a:p>
        </p:txBody>
      </p:sp>
    </p:spTree>
    <p:extLst>
      <p:ext uri="{BB962C8B-B14F-4D97-AF65-F5344CB8AC3E}">
        <p14:creationId xmlns:p14="http://schemas.microsoft.com/office/powerpoint/2010/main" val="2591540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5776" y="1524000"/>
            <a:ext cx="3886200" cy="3886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90600" y="1295400"/>
            <a:ext cx="3200400" cy="380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Life is a blend of Laughter and tears. </a:t>
            </a:r>
          </a:p>
          <a:p>
            <a:pPr>
              <a:lnSpc>
                <a:spcPct val="150000"/>
              </a:lnSpc>
            </a:pPr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b="1" dirty="0" smtClean="0"/>
              <a:t>Happiness Sorrow, Good and Bad is a design of life.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 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No one state of being lasts for ever. Good or bad things will go away.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Spiritual Law of Opposites </a:t>
            </a:r>
          </a:p>
        </p:txBody>
      </p:sp>
    </p:spTree>
    <p:extLst>
      <p:ext uri="{BB962C8B-B14F-4D97-AF65-F5344CB8AC3E}">
        <p14:creationId xmlns:p14="http://schemas.microsoft.com/office/powerpoint/2010/main" val="658140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95400" y="2438400"/>
            <a:ext cx="73914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For Living Stress Free Life ?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7800" y="1219200"/>
            <a:ext cx="6934200" cy="571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 smtClean="0">
                <a:solidFill>
                  <a:schemeClr val="bg1"/>
                </a:solidFill>
              </a:rPr>
              <a:t>As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78166" y="2971800"/>
            <a:ext cx="50242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Be Real and Be Authentic</a:t>
            </a:r>
            <a:r>
              <a:rPr lang="en-US" sz="3600" dirty="0" smtClean="0">
                <a:solidFill>
                  <a:schemeClr val="bg1"/>
                </a:solidFill>
              </a:rPr>
              <a:t>,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Don’t Pretend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21663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D:\LY DESIGNS Harry\LY\POWER POINTS_Presantation\EQ Laughter Yoga\image\1\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371600"/>
            <a:ext cx="6515100" cy="4343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90600" y="1219200"/>
            <a:ext cx="1600200" cy="3519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dirty="0" smtClean="0"/>
              <a:t>Learn to Surrender to The Universe </a:t>
            </a:r>
          </a:p>
          <a:p>
            <a:pPr>
              <a:lnSpc>
                <a:spcPts val="3000"/>
              </a:lnSpc>
            </a:pPr>
            <a:r>
              <a:rPr lang="en-US" dirty="0" smtClean="0"/>
              <a:t> </a:t>
            </a:r>
          </a:p>
          <a:p>
            <a:pPr>
              <a:lnSpc>
                <a:spcPts val="3000"/>
              </a:lnSpc>
            </a:pPr>
            <a:r>
              <a:rPr lang="en-US" dirty="0" smtClean="0"/>
              <a:t>Baby Monkey Holding on to Mother Monkey </a:t>
            </a:r>
          </a:p>
          <a:p>
            <a:pPr>
              <a:lnSpc>
                <a:spcPts val="3000"/>
              </a:lnSpc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314980"/>
            <a:ext cx="8610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The Simplest Spiritualty  -Surrender into the Universe  </a:t>
            </a:r>
          </a:p>
        </p:txBody>
      </p:sp>
    </p:spTree>
    <p:extLst>
      <p:ext uri="{BB962C8B-B14F-4D97-AF65-F5344CB8AC3E}">
        <p14:creationId xmlns:p14="http://schemas.microsoft.com/office/powerpoint/2010/main" val="3755766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1066800"/>
            <a:ext cx="27432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  <a:spcBef>
                <a:spcPts val="1200"/>
              </a:spcBef>
            </a:pPr>
            <a:r>
              <a:rPr lang="en-US" dirty="0" smtClean="0"/>
              <a:t>When someone gives you something spontaneously, without expecting anything in return, this leaves a powerful impression. </a:t>
            </a:r>
          </a:p>
          <a:p>
            <a:pPr>
              <a:lnSpc>
                <a:spcPts val="3000"/>
              </a:lnSpc>
              <a:spcBef>
                <a:spcPts val="1200"/>
              </a:spcBef>
            </a:pPr>
            <a:r>
              <a:rPr lang="en-US" dirty="0" smtClean="0"/>
              <a:t>Giving, Empathy, caring sharing - gateways to a high EQ. </a:t>
            </a:r>
          </a:p>
          <a:p>
            <a:pPr>
              <a:lnSpc>
                <a:spcPts val="3000"/>
              </a:lnSpc>
              <a:spcBef>
                <a:spcPts val="1200"/>
              </a:spcBef>
            </a:pPr>
            <a:r>
              <a:rPr lang="en-US" dirty="0" smtClean="0"/>
              <a:t>Why People Worship trees in India- Giving is a great spiritual value </a:t>
            </a:r>
          </a:p>
          <a:p>
            <a:pPr>
              <a:lnSpc>
                <a:spcPts val="3000"/>
              </a:lnSpc>
              <a:spcBef>
                <a:spcPts val="1200"/>
              </a:spcBef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Unconditional Giving Opposite of Ego</a:t>
            </a:r>
          </a:p>
        </p:txBody>
      </p:sp>
      <p:pic>
        <p:nvPicPr>
          <p:cNvPr id="1027" name="Picture 3" descr="D:\LY DESIGNS Harry\LY\POWER POINTS_Presantation\EQ Laughter Yoga\image\1\Connecting by Caring and Sharing 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914399"/>
            <a:ext cx="5410200" cy="5410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0" y="11430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Art of Giving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Restaurant No 72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82991" y="55907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981200"/>
            <a:ext cx="5562600" cy="417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82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0" y="11430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Art of Giving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Restaurant No 72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82991" y="55907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828800"/>
            <a:ext cx="556260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3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0" y="11430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Art of Giving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Restaurant No 72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82991" y="55907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828800"/>
            <a:ext cx="556260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173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0" y="11430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Art of Giving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Restaurant No 72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82991" y="55907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828800"/>
            <a:ext cx="556260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877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2466707"/>
            <a:ext cx="266700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dirty="0" smtClean="0"/>
              <a:t> </a:t>
            </a:r>
            <a:r>
              <a:rPr lang="en-US" b="1" dirty="0" smtClean="0"/>
              <a:t>Two types of Meditation</a:t>
            </a:r>
            <a:r>
              <a:rPr lang="en-US" dirty="0" smtClean="0"/>
              <a:t>  </a:t>
            </a:r>
          </a:p>
          <a:p>
            <a:pPr>
              <a:lnSpc>
                <a:spcPct val="150000"/>
              </a:lnSpc>
              <a:spcBef>
                <a:spcPts val="1800"/>
              </a:spcBef>
              <a:buBlip>
                <a:blip r:embed="rId2"/>
              </a:buBlip>
            </a:pPr>
            <a:r>
              <a:rPr lang="en-US" dirty="0" smtClean="0"/>
              <a:t>  Dynamic    </a:t>
            </a:r>
          </a:p>
          <a:p>
            <a:pPr>
              <a:lnSpc>
                <a:spcPct val="150000"/>
              </a:lnSpc>
              <a:spcBef>
                <a:spcPts val="1800"/>
              </a:spcBef>
              <a:buBlip>
                <a:blip r:embed="rId2"/>
              </a:buBlip>
            </a:pPr>
            <a:r>
              <a:rPr lang="en-US" dirty="0" smtClean="0"/>
              <a:t>  Still Meditation 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Meditate and Recharge</a:t>
            </a:r>
          </a:p>
        </p:txBody>
      </p:sp>
      <p:pic>
        <p:nvPicPr>
          <p:cNvPr id="55298" name="Picture 2" descr="D:\LY DESIGNS Harry\LY\POWER POINTS_Presantation\EQ Laughter Yoga\image\1\Medita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066800"/>
            <a:ext cx="4325112" cy="502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779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990600"/>
            <a:ext cx="4267200" cy="749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dirty="0" smtClean="0"/>
              <a:t>Sleep is Nature’s Recharge Mechanism</a:t>
            </a:r>
            <a:endParaRPr lang="en-US" dirty="0"/>
          </a:p>
          <a:p>
            <a:pPr>
              <a:lnSpc>
                <a:spcPts val="2600"/>
              </a:lnSpc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You Get Enough Sleep</a:t>
            </a:r>
          </a:p>
        </p:txBody>
      </p:sp>
      <p:pic>
        <p:nvPicPr>
          <p:cNvPr id="53251" name="Picture 3" descr="D:\LY DESIGNS Harry\LY\POWER POINTS_Presantation\EQ Laughter Yoga\image\1\You Get Enough Slee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177192"/>
            <a:ext cx="4343400" cy="347100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16405" y="1984539"/>
            <a:ext cx="212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 and DEEP Sleep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2937118"/>
            <a:ext cx="2875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YOGA NIDRA </a:t>
            </a:r>
          </a:p>
          <a:p>
            <a:r>
              <a:rPr lang="en-US" dirty="0" smtClean="0"/>
              <a:t>Quick Recharge Mechanism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297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Don’t Remove The Darkness – Light a Lamp  </a:t>
            </a:r>
          </a:p>
        </p:txBody>
      </p:sp>
      <p:pic>
        <p:nvPicPr>
          <p:cNvPr id="3" name="Picture 2" descr="Lam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828800"/>
            <a:ext cx="6096000" cy="40624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26538" y="990600"/>
            <a:ext cx="5422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The Ancient Indian Wisdom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46680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1066800"/>
            <a:ext cx="3048000" cy="502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Emotionally intelligent people are flexible and are constantly adapting. They know that fear of change is paralyzing and a major threat to their success and happiness.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 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 They look for change that is lurking just around the corner, and they form a plan of action should these changes occur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You Embrace Change- Be Flexible like River</a:t>
            </a:r>
          </a:p>
        </p:txBody>
      </p:sp>
      <p:pic>
        <p:nvPicPr>
          <p:cNvPr id="54274" name="Picture 2" descr="D:\LY DESIGNS Harry\LY\POWER POINTS_Presantation\EQ Laughter Yoga\image\1\river-fl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1295400"/>
            <a:ext cx="5265805" cy="3524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LY DESIGNS Harry\LY\POWER POINTS_Presantation\EQ Laughter Yoga\image\1\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885119"/>
            <a:ext cx="7859049" cy="543948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What Do You See In This Picture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031081"/>
            <a:ext cx="2133600" cy="4731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dirty="0" smtClean="0"/>
              <a:t>People who worked daily to cultivate an attitude of gratitude experienced improved mood, energy, and physical well-being. </a:t>
            </a:r>
          </a:p>
          <a:p>
            <a:pPr>
              <a:lnSpc>
                <a:spcPts val="2800"/>
              </a:lnSpc>
            </a:pPr>
            <a:endParaRPr lang="en-US" dirty="0" smtClean="0"/>
          </a:p>
          <a:p>
            <a:pPr>
              <a:lnSpc>
                <a:spcPts val="2800"/>
              </a:lnSpc>
            </a:pPr>
            <a:r>
              <a:rPr lang="en-US" dirty="0" smtClean="0"/>
              <a:t>It’s likely that lower levels of </a:t>
            </a:r>
            <a:r>
              <a:rPr lang="en-US" dirty="0" err="1" smtClean="0"/>
              <a:t>cortisol</a:t>
            </a:r>
            <a:r>
              <a:rPr lang="en-US" dirty="0" smtClean="0"/>
              <a:t> played a major role in success. </a:t>
            </a:r>
          </a:p>
          <a:p>
            <a:pPr>
              <a:lnSpc>
                <a:spcPts val="2800"/>
              </a:lnSpc>
            </a:pPr>
            <a:endParaRPr lang="en-US" dirty="0"/>
          </a:p>
        </p:txBody>
      </p:sp>
      <p:pic>
        <p:nvPicPr>
          <p:cNvPr id="1027" name="Picture 3" descr="D:\LY DESIGNS Harry\LY\POWER POINTS_Presantation\EQ Laughter Yoga\image\1\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187752"/>
            <a:ext cx="5181600" cy="353664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Appreciate What You Have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300877"/>
            <a:ext cx="3962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Hatred is like a poison you are drinking expecting other person to die- Gandhi 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Learning to Let go Forgive and forget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How People catch Monkeys in India </a:t>
            </a:r>
          </a:p>
          <a:p>
            <a:endParaRPr lang="en-US" dirty="0"/>
          </a:p>
        </p:txBody>
      </p:sp>
      <p:pic>
        <p:nvPicPr>
          <p:cNvPr id="58371" name="Picture 3" descr="D:\LY DESIGNS Harry\LY\POWER POINTS_Presantation\EQ Laughter Yoga\image\1\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143000"/>
            <a:ext cx="3849538" cy="3429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Don’t Hold Grudges Let Go 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882676"/>
            <a:ext cx="2667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Difficulties and Challenges </a:t>
            </a:r>
          </a:p>
          <a:p>
            <a:r>
              <a:rPr lang="en-US" dirty="0" smtClean="0"/>
              <a:t>Will make you strong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Convert Frustrations </a:t>
            </a:r>
          </a:p>
          <a:p>
            <a:r>
              <a:rPr lang="en-US" dirty="0" smtClean="0"/>
              <a:t>Into Fascinations</a:t>
            </a:r>
          </a:p>
          <a:p>
            <a:endParaRPr lang="en-US" dirty="0"/>
          </a:p>
          <a:p>
            <a:r>
              <a:rPr lang="en-US" dirty="0" smtClean="0"/>
              <a:t>  </a:t>
            </a:r>
          </a:p>
          <a:p>
            <a:r>
              <a:rPr lang="en-US" dirty="0" smtClean="0"/>
              <a:t>Convert Scars into Stars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" y="314980"/>
            <a:ext cx="9448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Any Shit in your Life – is a Step Forward to Greatness </a:t>
            </a:r>
          </a:p>
        </p:txBody>
      </p:sp>
      <p:pic>
        <p:nvPicPr>
          <p:cNvPr id="2" name="Picture 1" descr="Dog shi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600200"/>
            <a:ext cx="4765889" cy="330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13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882676"/>
            <a:ext cx="2667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You have many  problems in life </a:t>
            </a:r>
          </a:p>
          <a:p>
            <a:r>
              <a:rPr lang="en-US" sz="2800" dirty="0" smtClean="0"/>
              <a:t>Learn from Yamma Gucchi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314980"/>
            <a:ext cx="9448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So What?? Mantra from Yamma Gucchi 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591" y="1600200"/>
            <a:ext cx="4434306" cy="330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12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90800" y="12192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APPRECIATION &amp; FORGIVENESS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314980"/>
            <a:ext cx="693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Two Magic  words for high EQ</a:t>
            </a:r>
          </a:p>
        </p:txBody>
      </p:sp>
      <p:pic>
        <p:nvPicPr>
          <p:cNvPr id="3" name="Picture 2" descr="Love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419600"/>
            <a:ext cx="2590800" cy="1724060"/>
          </a:xfrm>
          <a:prstGeom prst="rect">
            <a:avLst/>
          </a:prstGeom>
        </p:spPr>
      </p:pic>
      <p:pic>
        <p:nvPicPr>
          <p:cNvPr id="7" name="Picture 6" descr="Best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191000"/>
            <a:ext cx="2590800" cy="1993702"/>
          </a:xfrm>
          <a:prstGeom prst="rect">
            <a:avLst/>
          </a:prstGeom>
        </p:spPr>
      </p:pic>
      <p:pic>
        <p:nvPicPr>
          <p:cNvPr id="9" name="Picture 8" descr="I-Am-Sorry-1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752600"/>
            <a:ext cx="3124200" cy="3124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82991" y="55907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Thanks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52600"/>
            <a:ext cx="3390900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76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5400" y="1371600"/>
            <a:ext cx="7086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Get rid of old baggage : Catharsis letting go of old baggage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Quick Stress Reduction- Quick tool to reduce stress 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Creativity : Play is essential skill for creativity.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Positive mental State  change the chemistry to change the thoughts and hence your perception Optimism and Hope.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Practice spiritual values virtues  : Truthfulness honesty generosity forgiveness 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EMOTIONAL CLEANSING EXERCISE: Slower Longer Deeper BREATHING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314980"/>
            <a:ext cx="6400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5 Key Skills you can Get with LY for EQ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86000" y="3224212"/>
            <a:ext cx="4953000" cy="263149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rgbClr val="003399"/>
                </a:solidFill>
              </a:rPr>
              <a:t>Dr. Madan Kataria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Founder Laughter Yoga Movement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Mob: +91 9819822226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http://www.laughteryoga.org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http://www.youtube.com/laughteryoga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http://www.facebook.com/laughteryoga</a:t>
            </a:r>
          </a:p>
        </p:txBody>
      </p:sp>
      <p:pic>
        <p:nvPicPr>
          <p:cNvPr id="4" name="Picture 6" descr="D:\LY DESIGNS Harry\LY\LUNGS\IMAGES\LY 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00513" y="1600200"/>
            <a:ext cx="1500187" cy="15001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1480</Words>
  <Application>Microsoft Macintosh PowerPoint</Application>
  <PresentationFormat>A4 Paper (210x297 mm)</PresentationFormat>
  <Paragraphs>359</Paragraphs>
  <Slides>67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Ask yourself a Question ?  </vt:lpstr>
      <vt:lpstr>PowerPoint Presentation</vt:lpstr>
      <vt:lpstr>Ask yourself a Question ?  </vt:lpstr>
      <vt:lpstr>Ask yourself a Question ?  </vt:lpstr>
      <vt:lpstr>Ask yourself a Question ?  </vt:lpstr>
      <vt:lpstr>Ask yourself a Question ?  </vt:lpstr>
      <vt:lpstr>Ask yourself a Question ?  </vt:lpstr>
      <vt:lpstr>Ask yourself a Question ?  </vt:lpstr>
      <vt:lpstr>YOU IN THE RIGHT SEMINAR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Ankit</dc:creator>
  <cp:lastModifiedBy>Madan Kataria</cp:lastModifiedBy>
  <cp:revision>289</cp:revision>
  <dcterms:created xsi:type="dcterms:W3CDTF">2014-11-19T05:39:59Z</dcterms:created>
  <dcterms:modified xsi:type="dcterms:W3CDTF">2017-11-14T12:57:40Z</dcterms:modified>
</cp:coreProperties>
</file>