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FFFF"/>
    <a:srgbClr val="00CCFF"/>
    <a:srgbClr val="003399"/>
    <a:srgbClr val="006699"/>
    <a:srgbClr val="800000"/>
    <a:srgbClr val="000099"/>
    <a:srgbClr val="008000"/>
    <a:srgbClr val="996600"/>
    <a:srgbClr val="0066CC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3" d="100"/>
          <a:sy n="93" d="100"/>
        </p:scale>
        <p:origin x="-2154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D:\LY DESIGNS Harry\LY\POWER POINTS_Presantation\Miller PPT\Images\New folder\8765 [Converted] copy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2B40B-A999-4379-A734-C05C31EE14D0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9B3B1-C082-4A40-B2CF-6D4B23298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LY DESIGNS Harry\LY\POWER POINTS_Presantation\Miller PPT\Images\New folder\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876800"/>
            <a:ext cx="5334000" cy="1828800"/>
          </a:xfrm>
        </p:spPr>
        <p:txBody>
          <a:bodyPr>
            <a:noAutofit/>
          </a:bodyPr>
          <a:lstStyle/>
          <a:p>
            <a:pPr algn="l">
              <a:spcBef>
                <a:spcPts val="3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Michael Miller, MD, FACC, FAHA</a:t>
            </a:r>
          </a:p>
          <a:p>
            <a:pPr algn="l">
              <a:spcBef>
                <a:spcPts val="3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Professor of Cardiovascular Medicine,</a:t>
            </a:r>
          </a:p>
          <a:p>
            <a:pPr algn="l">
              <a:spcBef>
                <a:spcPts val="3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Epidemiology &amp; Public Health</a:t>
            </a:r>
          </a:p>
          <a:p>
            <a:pPr algn="l">
              <a:spcBef>
                <a:spcPts val="3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University of Maryland School of Medicine</a:t>
            </a:r>
          </a:p>
          <a:p>
            <a:pPr algn="l">
              <a:spcBef>
                <a:spcPts val="300"/>
              </a:spcBef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www.drmichaelmiller.org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09600" y="511175"/>
            <a:ext cx="5562600" cy="14700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sz="42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Can Laughter Yoga </a:t>
            </a:r>
          </a:p>
          <a:p>
            <a:pPr lvl="0">
              <a:spcBef>
                <a:spcPts val="600"/>
              </a:spcBef>
            </a:pPr>
            <a:r>
              <a:rPr lang="en-US" sz="42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Heal Your </a:t>
            </a:r>
            <a:r>
              <a:rPr lang="en-US" sz="4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Heart?</a:t>
            </a:r>
            <a:endParaRPr kumimoji="0" lang="en-US" sz="4200" b="1" i="0" u="none" strike="noStrike" kern="1200" normalizeH="0" baseline="0" noProof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D:\LY DESIGNS Harry\LY\POWER POINTS_Presantation\Miller PPT\Images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057400"/>
            <a:ext cx="2834640" cy="23622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9" name="Picture 5" descr="D:\LY DESIGNS Harry\LY\POWER POINTS_Presantation\Miller PPT\Images\Michael Mill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714365"/>
            <a:ext cx="1865312" cy="26384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511175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2700" b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Cardiovascular Risk In The </a:t>
            </a:r>
            <a:r>
              <a:rPr lang="en-US" sz="27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21s </a:t>
            </a:r>
            <a:r>
              <a:rPr lang="en-US" sz="2700" b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Century-</a:t>
            </a:r>
          </a:p>
          <a:p>
            <a:pPr lvl="0" algn="ctr">
              <a:spcBef>
                <a:spcPct val="0"/>
              </a:spcBef>
            </a:pPr>
            <a:r>
              <a:rPr lang="en-US" sz="4000" b="1" dirty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STRESS: The Missing Link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0776" y="3733800"/>
            <a:ext cx="1447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93537" y="3733800"/>
            <a:ext cx="1447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01273" y="3733800"/>
            <a:ext cx="1447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98961" y="3733800"/>
            <a:ext cx="1447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86600" y="3733800"/>
            <a:ext cx="1447800" cy="6858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01273" y="2362200"/>
            <a:ext cx="1447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0776" y="384586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Smoking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000" y="384586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Lipids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3711714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High Blood</a:t>
            </a:r>
          </a:p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Pressure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0" y="384586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Diabetes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384586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Stress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86200" y="2417466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Risk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447800" y="3455670"/>
            <a:ext cx="64008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H="1">
            <a:off x="1317381" y="3585545"/>
            <a:ext cx="278674" cy="4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 flipH="1">
            <a:off x="2847915" y="3595344"/>
            <a:ext cx="278674" cy="4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6200000" flipH="1">
            <a:off x="4289349" y="3392870"/>
            <a:ext cx="671648" cy="5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6200000" flipH="1">
            <a:off x="6074442" y="3598609"/>
            <a:ext cx="278674" cy="4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H="1">
            <a:off x="7700768" y="3592078"/>
            <a:ext cx="278674" cy="41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1267" y="1470025"/>
            <a:ext cx="4961466" cy="37211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286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The Biology of Stress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77365"/>
            <a:ext cx="5607756" cy="378523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The Biology of Stress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12954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Blood Vessels Constrict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The Biology of Stress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460" y="1724407"/>
            <a:ext cx="4438880" cy="419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08200" y="1202267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Blood Vessels become Inflamed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The Biology of Stress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828800"/>
            <a:ext cx="5319409" cy="378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828800" y="13716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“The Clot Thickens”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The Biology of Stress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3716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Blood Vessels Age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1268" y="1803400"/>
            <a:ext cx="4961464" cy="3834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How Laughter Yoga </a:t>
            </a:r>
          </a:p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Heals Hearts</a:t>
            </a:r>
          </a:p>
          <a:p>
            <a:pPr lvl="0" algn="ctr">
              <a:spcBef>
                <a:spcPts val="1200"/>
              </a:spcBef>
            </a:pPr>
            <a:r>
              <a:rPr lang="en-US" sz="31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Biological Effects of Laughter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5029200" cy="339471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762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Your Artery after…</a:t>
            </a:r>
            <a:endParaRPr kumimoji="0" lang="en-US" sz="4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12954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Laughter 	       Stress</a:t>
            </a: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5257800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Heart 2006; Psychosomatic Medicine 2010; Am J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Cardiol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2011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43000" y="1066800"/>
            <a:ext cx="2158997" cy="1617840"/>
            <a:chOff x="685800" y="609600"/>
            <a:chExt cx="2519493" cy="1887978"/>
          </a:xfrm>
        </p:grpSpPr>
        <p:pic>
          <p:nvPicPr>
            <p:cNvPr id="2050" name="Picture 2" descr="D:\LY DESIGNS Harry\LY\POWER POINTS_Presantation\Miller PPT\Images\04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" y="609600"/>
              <a:ext cx="2443293" cy="181169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2" name="Rectangle 11"/>
            <p:cNvSpPr/>
            <p:nvPr/>
          </p:nvSpPr>
          <p:spPr>
            <a:xfrm>
              <a:off x="1371600" y="2268894"/>
              <a:ext cx="609600" cy="129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05396" y="2180392"/>
              <a:ext cx="609600" cy="129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30699" y="2246160"/>
              <a:ext cx="990600" cy="251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Pituitary Gland</a:t>
              </a:r>
              <a:endParaRPr lang="en-US" sz="8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800" y="2098873"/>
              <a:ext cx="990600" cy="251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Hypothalamus</a:t>
              </a:r>
              <a:endParaRPr lang="en-US" sz="800" b="1" dirty="0"/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0" y="381000"/>
            <a:ext cx="9144000" cy="685800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3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Effect of Laughter Yoga on Blood Vessels</a:t>
            </a:r>
            <a:endParaRPr kumimoji="0" lang="en-US" sz="30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>
            <a:off x="1980210" y="3200203"/>
            <a:ext cx="457199" cy="39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43800" y="3426023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Inflammation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800" y="53588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Endothelium</a:t>
            </a:r>
          </a:p>
          <a:p>
            <a:endParaRPr lang="en-US" sz="1600" dirty="0"/>
          </a:p>
        </p:txBody>
      </p:sp>
      <p:pic>
        <p:nvPicPr>
          <p:cNvPr id="2053" name="Picture 5" descr="D:\LY DESIGNS Harry\LY\POWER POINTS_Presantation\Miller PPT\Images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453826"/>
            <a:ext cx="2135225" cy="1905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7" name="TextBox 26"/>
          <p:cNvSpPr txBox="1"/>
          <p:nvPr/>
        </p:nvSpPr>
        <p:spPr>
          <a:xfrm>
            <a:off x="1066800" y="26670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Pituitary Hypothalamus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276600" y="4495800"/>
            <a:ext cx="2057400" cy="331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209800" y="30480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Beta Endorphins ( Other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opioids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)</a:t>
            </a:r>
          </a:p>
          <a:p>
            <a:endParaRPr lang="en-US" sz="1400" dirty="0"/>
          </a:p>
        </p:txBody>
      </p:sp>
      <p:pic>
        <p:nvPicPr>
          <p:cNvPr id="2054" name="Picture 6" descr="D:\LY DESIGNS Harry\LY\POWER POINTS_Presantation\Miller PPT\Images\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038600"/>
            <a:ext cx="2300034" cy="9269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5" name="TextBox 34"/>
          <p:cNvSpPr txBox="1"/>
          <p:nvPr/>
        </p:nvSpPr>
        <p:spPr>
          <a:xfrm>
            <a:off x="5562600" y="50292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Nitric Oxide</a:t>
            </a:r>
          </a:p>
          <a:p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3429000" y="41910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Receptor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Activation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rot="16200000" flipV="1">
            <a:off x="6579705" y="3571461"/>
            <a:ext cx="921027" cy="1325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6617806" y="3592994"/>
            <a:ext cx="440636" cy="4174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7007089" y="3641033"/>
            <a:ext cx="443944" cy="32467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876800" y="34290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Blood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vessel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dilation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6096000" y="28194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Platelet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aggregation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124590" y="2971801"/>
            <a:ext cx="81901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sz="2800" baseline="30000" dirty="0" smtClean="0"/>
          </a:p>
        </p:txBody>
      </p:sp>
      <p:cxnSp>
        <p:nvCxnSpPr>
          <p:cNvPr id="66" name="Straight Arrow Connector 65"/>
          <p:cNvCxnSpPr/>
          <p:nvPr/>
        </p:nvCxnSpPr>
        <p:spPr>
          <a:xfrm rot="5400000">
            <a:off x="5943480" y="3018987"/>
            <a:ext cx="239642" cy="6317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7411449" y="3621864"/>
            <a:ext cx="239642" cy="6317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16200000" flipV="1">
            <a:off x="4748969" y="3570277"/>
            <a:ext cx="242213" cy="4482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28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Changes in blood pressure from baseline</a:t>
            </a:r>
          </a:p>
          <a:p>
            <a:pPr lvl="0" algn="ctr"/>
            <a:r>
              <a:rPr lang="en-US" sz="28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after three weeks of laughter yoga</a:t>
            </a:r>
            <a:endParaRPr kumimoji="0" lang="en-US" sz="28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90600" y="1219200"/>
          <a:ext cx="72390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1981200"/>
                <a:gridCol w="1752600"/>
              </a:tblGrid>
              <a:tr h="379476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Measurement</a:t>
                      </a:r>
                      <a:endParaRPr lang="en-US" dirty="0"/>
                    </a:p>
                  </a:txBody>
                  <a:tcP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Laughter yoga group (n=200) </a:t>
                      </a:r>
                      <a:endParaRPr lang="en-US" sz="1800" dirty="0"/>
                    </a:p>
                  </a:txBody>
                  <a:tcP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Control group</a:t>
                      </a:r>
                    </a:p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(n=100)</a:t>
                      </a:r>
                      <a:endParaRPr lang="en-US" dirty="0"/>
                    </a:p>
                  </a:txBody>
                  <a:tcPr>
                    <a:solidFill>
                      <a:srgbClr val="003399"/>
                    </a:solidFill>
                  </a:tcPr>
                </a:tc>
              </a:tr>
              <a:tr h="424652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Pretreatment systolic blood 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pressure (mm Hg)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128.24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125.89</a:t>
                      </a:r>
                      <a:endParaRPr lang="en-US" sz="1600" dirty="0"/>
                    </a:p>
                  </a:txBody>
                  <a:tcPr/>
                </a:tc>
              </a:tr>
              <a:tr h="424652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err="1" smtClean="0">
                          <a:latin typeface="Arial" pitchFamily="34" charset="0"/>
                          <a:cs typeface="Arial" pitchFamily="34" charset="0"/>
                        </a:rPr>
                        <a:t>Posttreatment</a:t>
                      </a: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 systolic blood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pressure (mm Hg)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120.78a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125.96b</a:t>
                      </a:r>
                      <a:endParaRPr lang="en-US" sz="1600" dirty="0"/>
                    </a:p>
                  </a:txBody>
                  <a:tcPr/>
                </a:tc>
              </a:tr>
              <a:tr h="21985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Change (%) 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-6.18 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0.06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21985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Pretreatment diastolic blood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pressure (mm Hg)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82.37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82.34</a:t>
                      </a:r>
                      <a:endParaRPr lang="en-US" sz="1600" dirty="0"/>
                    </a:p>
                  </a:txBody>
                  <a:tcPr/>
                </a:tc>
              </a:tr>
              <a:tr h="21985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pressure (mm Hg)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79.34a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81.8 b</a:t>
                      </a:r>
                      <a:endParaRPr lang="en-US" sz="1600" dirty="0"/>
                    </a:p>
                  </a:txBody>
                  <a:tcPr/>
                </a:tc>
              </a:tr>
              <a:tr h="21985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Change (%) 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-3.82 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-0.65</a:t>
                      </a:r>
                      <a:endParaRPr lang="en-US" sz="1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38200" y="4622800"/>
            <a:ext cx="723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a. p&lt;0.001 paired t test pretreatment compared with </a:t>
            </a:r>
            <a:r>
              <a:rPr lang="en-US" sz="1400" b="1" dirty="0" err="1"/>
              <a:t>posttreatment</a:t>
            </a:r>
            <a:r>
              <a:rPr lang="en-US" sz="1400" b="1" dirty="0"/>
              <a:t>; p&lt;0.05</a:t>
            </a:r>
          </a:p>
          <a:p>
            <a:r>
              <a:rPr lang="en-US" sz="1400" b="1" dirty="0"/>
              <a:t>independent t test comparison between laughter yoga and control group</a:t>
            </a:r>
          </a:p>
          <a:p>
            <a:r>
              <a:rPr lang="en-US" sz="1400" b="1" dirty="0"/>
              <a:t>b. p=NS difference between pretreatment and </a:t>
            </a:r>
            <a:r>
              <a:rPr lang="en-US" sz="1400" b="1" dirty="0" err="1"/>
              <a:t>posttreatment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5334000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Chaya</a:t>
            </a:r>
            <a:r>
              <a:rPr lang="en-US" sz="1400" b="1" dirty="0"/>
              <a:t> MS et al American Society of Hypertension </a:t>
            </a:r>
            <a:r>
              <a:rPr lang="en-US" sz="1400" b="1" dirty="0" smtClean="0"/>
              <a:t>2008. Annual </a:t>
            </a:r>
            <a:r>
              <a:rPr lang="en-US" sz="1400" b="1" dirty="0"/>
              <a:t>Meeting; May 14, 2008; New Orleans, LA.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914400" y="5334000"/>
            <a:ext cx="769620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D:\LY DESIGNS Harry\LY\POWER POINTS_Presantation\Miller PPT\Images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724400"/>
            <a:ext cx="1573213" cy="53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663575"/>
            <a:ext cx="76962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ts val="6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Yoga:</a:t>
            </a:r>
            <a:endParaRPr lang="en-US" sz="4000" b="1" dirty="0" smtClean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US" sz="33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Heart Disease &amp; Stroke</a:t>
            </a:r>
            <a:endParaRPr kumimoji="0" lang="en-US" sz="33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732544"/>
            <a:ext cx="7543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996600"/>
                </a:solidFill>
                <a:latin typeface="Arial" pitchFamily="34" charset="0"/>
                <a:cs typeface="Arial" pitchFamily="34" charset="0"/>
              </a:rPr>
              <a:t>Japanese Cross Sectional Study (n=20, 934; 65+ years)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Never/Rarely laugh </a:t>
            </a:r>
            <a:r>
              <a:rPr lang="en-US" sz="2400" b="1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daily laughter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20% Increase in Heart Disease: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60% Increase in Stroke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Hayashi K, et al. J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Epidemiol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2016 doi:10.2188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D:\LY DESIGNS Harry\LY\POWER POINTS_Presantation\Miller PPT\Images\Bangalore pic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92554"/>
            <a:ext cx="3048000" cy="21369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3009900" cy="1733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971800"/>
            <a:ext cx="4724400" cy="254897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32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Reduces Aging of Blood Vessels</a:t>
            </a:r>
            <a:endParaRPr kumimoji="0" lang="en-US" sz="3200" b="1" i="0" u="none" strike="noStrike" kern="1200" normalizeH="0" baseline="0" noProof="0" dirty="0" smtClean="0">
              <a:solidFill>
                <a:srgbClr val="0033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0497" y="1143000"/>
            <a:ext cx="2230164" cy="5334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3925" y="5715000"/>
            <a:ext cx="37242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39775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Biological Effects of Stress</a:t>
            </a:r>
          </a:p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Bottom Line</a:t>
            </a:r>
            <a:endParaRPr kumimoji="0" lang="en-US" sz="4000" b="1" i="0" u="none" strike="noStrike" kern="1200" normalizeH="0" baseline="0" noProof="0" dirty="0" smtClean="0"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2209800"/>
            <a:ext cx="6019800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Blood Vessels Constrict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Blood Vessels become Inflamed 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Clot thickens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Blood vessels age with rigidity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39775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Biological Effects of Laughter/LY</a:t>
            </a:r>
          </a:p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Bottom Line</a:t>
            </a:r>
            <a:endParaRPr kumimoji="0" lang="en-US" sz="4000" b="1" i="0" u="none" strike="noStrike" kern="1200" normalizeH="0" baseline="0" noProof="0" dirty="0" smtClean="0"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2492276"/>
            <a:ext cx="670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Blood Vessels Dilate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Blood Vessels Chill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The Clot does NOT thicken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Blood vessels remain elastic and youthful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39775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How Laughter Yoga Heals Hearts</a:t>
            </a:r>
            <a:endParaRPr kumimoji="0" lang="en-US" sz="4000" b="1" i="1" u="none" strike="noStrike" kern="1200" normalizeH="0" baseline="0" noProof="0" dirty="0" smtClean="0">
              <a:solidFill>
                <a:srgbClr val="008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09800"/>
            <a:ext cx="84582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Biological Effects of Laughter</a:t>
            </a:r>
          </a:p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6699"/>
                </a:solidFill>
                <a:latin typeface="Arial" pitchFamily="34" charset="0"/>
                <a:ea typeface="+mj-ea"/>
                <a:cs typeface="Arial" pitchFamily="34" charset="0"/>
              </a:rPr>
              <a:t>Physical Effects of Laughter Yoga</a:t>
            </a:r>
            <a:endParaRPr kumimoji="0" lang="en-US" sz="4000" b="1" i="0" u="none" strike="noStrike" kern="1200" normalizeH="0" baseline="0" noProof="0" dirty="0" smtClean="0">
              <a:solidFill>
                <a:srgbClr val="006699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739775"/>
            <a:ext cx="8229600" cy="8604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&amp; Calories Burned</a:t>
            </a:r>
            <a:endParaRPr kumimoji="0" lang="en-US" sz="4000" b="1" i="0" u="none" strike="noStrike" kern="1200" normalizeH="0" baseline="0" noProof="0" dirty="0" smtClean="0">
              <a:solidFill>
                <a:srgbClr val="008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10 min of laughter ~10-20 calories </a:t>
            </a:r>
          </a:p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(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Buchowski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MS,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Obes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2007)</a:t>
            </a:r>
          </a:p>
          <a:p>
            <a:pPr>
              <a:lnSpc>
                <a:spcPct val="150000"/>
              </a:lnSpc>
              <a:buClr>
                <a:srgbClr val="0066CC"/>
              </a:buCl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30-40 min Laughter Yoga session~100-200 calories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i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How Laughter Yoga Heals Hearts</a:t>
            </a:r>
            <a:endParaRPr kumimoji="0" lang="en-US" sz="4000" b="1" i="1" u="none" strike="noStrike" kern="1200" normalizeH="0" baseline="0" noProof="0" dirty="0" smtClean="0">
              <a:solidFill>
                <a:srgbClr val="008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09800"/>
            <a:ext cx="8458200" cy="2438400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lvl="0" algn="ctr">
              <a:spcBef>
                <a:spcPts val="2400"/>
              </a:spcBef>
            </a:pPr>
            <a:r>
              <a:rPr lang="en-US" sz="4000" b="1" dirty="0" smtClean="0">
                <a:solidFill>
                  <a:srgbClr val="008000"/>
                </a:solidFill>
                <a:latin typeface="Arial" pitchFamily="34" charset="0"/>
                <a:ea typeface="+mj-ea"/>
                <a:cs typeface="Arial" pitchFamily="34" charset="0"/>
              </a:rPr>
              <a:t>Biological Effects of Laughter</a:t>
            </a:r>
          </a:p>
          <a:p>
            <a:pPr lvl="0" algn="ctr">
              <a:spcBef>
                <a:spcPts val="2400"/>
              </a:spcBef>
            </a:pPr>
            <a:r>
              <a:rPr lang="en-US" sz="4000" b="1" dirty="0" smtClean="0">
                <a:solidFill>
                  <a:srgbClr val="006699"/>
                </a:solidFill>
                <a:latin typeface="Arial" pitchFamily="34" charset="0"/>
                <a:ea typeface="+mj-ea"/>
                <a:cs typeface="Arial" pitchFamily="34" charset="0"/>
              </a:rPr>
              <a:t>Physical Effects of Laughter Yoga</a:t>
            </a:r>
            <a:endParaRPr lang="en-US" sz="4000" b="1" dirty="0">
              <a:solidFill>
                <a:srgbClr val="006699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ts val="2400"/>
              </a:spcBef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Social Effects of Laughter Yoga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1851" y="1765610"/>
            <a:ext cx="5428946" cy="387319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3048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lvl="0" algn="ctr">
              <a:spcBef>
                <a:spcPts val="1800"/>
              </a:spcBef>
            </a:pPr>
            <a:r>
              <a:rPr lang="en-US" sz="4800" b="1" dirty="0" err="1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Amygdala</a:t>
            </a:r>
            <a:r>
              <a:rPr lang="en-US" sz="48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:</a:t>
            </a:r>
          </a:p>
          <a:p>
            <a:pPr lvl="0" algn="ctr">
              <a:spcBef>
                <a:spcPts val="1800"/>
              </a:spcBef>
            </a:pPr>
            <a:r>
              <a:rPr lang="en-US" sz="40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The Brain’s Emotional Coding Region</a:t>
            </a:r>
            <a:endParaRPr kumimoji="0" lang="en-US" sz="4000" b="1" i="0" u="none" strike="noStrike" kern="1200" normalizeH="0" baseline="0" noProof="0" dirty="0" smtClean="0"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55474"/>
            <a:ext cx="2057400" cy="210212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3048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18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Pioneers of Emotional Health: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3657600"/>
            <a:ext cx="266700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Arthur Kling, MD</a:t>
            </a:r>
          </a:p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Psychiatrist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3657600"/>
            <a:ext cx="388620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Robert Deutsch, PhD</a:t>
            </a:r>
          </a:p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Cognitive Anthropologist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00200"/>
            <a:ext cx="2038350" cy="20669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270" y="1607906"/>
            <a:ext cx="6757462" cy="364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304800"/>
            <a:ext cx="82296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4000" b="1" dirty="0" err="1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Amygdala</a:t>
            </a: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 &amp; Social Connections:</a:t>
            </a:r>
          </a:p>
          <a:p>
            <a:pPr lvl="0" algn="ctr"/>
            <a:r>
              <a:rPr lang="en-US" sz="2500" b="1" dirty="0" err="1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Amygdala</a:t>
            </a:r>
            <a:r>
              <a:rPr lang="en-US" sz="25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 Volume Correlates with Social Connections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181600"/>
            <a:ext cx="6858000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66CC"/>
              </a:buClr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Bickart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KC, Nat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Neurosci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2011;14d:1oi6:130-.140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D:\LY DESIGNS Harry\LY\POWER POINTS_Presantation\Miller PPT\Images\Untitled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524000"/>
            <a:ext cx="3810000" cy="3508428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“Broken Heart Syndrome”</a:t>
            </a:r>
          </a:p>
          <a:p>
            <a:pPr lvl="0" algn="ctr"/>
            <a:r>
              <a:rPr lang="en-US" sz="3300" b="1" dirty="0" err="1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Severence</a:t>
            </a:r>
            <a:r>
              <a:rPr lang="en-US" sz="33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 of a </a:t>
            </a:r>
            <a:r>
              <a:rPr lang="en-US" sz="33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Critical</a:t>
            </a:r>
            <a:r>
              <a:rPr lang="en-US" sz="33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 Social Connection</a:t>
            </a:r>
            <a:endParaRPr lang="en-US" sz="2100" b="1" dirty="0" smtClean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49924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Esler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M., Mental stress and human cardiovascular disease.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Neurosci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Biobehav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Rev. (2016), http://dx.doi.org/10.1016/j.neubiorev.2016.10.011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905000"/>
            <a:ext cx="6000017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82575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4000" b="1" dirty="0" err="1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Okinawan</a:t>
            </a: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Centenarians (Japan)</a:t>
            </a:r>
            <a:endParaRPr lang="en-US" sz="4000" b="1" dirty="0" smtClean="0">
              <a:solidFill>
                <a:srgbClr val="003399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 algn="ctr"/>
            <a:r>
              <a:rPr lang="en-US" sz="31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High Level Social Connections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8939" y="1676400"/>
            <a:ext cx="5226122" cy="391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82575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Yoga:</a:t>
            </a:r>
          </a:p>
          <a:p>
            <a:pPr lvl="0" algn="ctr"/>
            <a:r>
              <a:rPr lang="en-US" sz="31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High Level Social Connections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685800"/>
            <a:ext cx="6477000" cy="14700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ts val="600"/>
              </a:spcBef>
            </a:pPr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Yoga:</a:t>
            </a:r>
          </a:p>
          <a:p>
            <a:pPr algn="ctr">
              <a:spcBef>
                <a:spcPts val="600"/>
              </a:spcBef>
            </a:pPr>
            <a:r>
              <a:rPr lang="en-US" sz="2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High Level Social Interactions</a:t>
            </a:r>
          </a:p>
          <a:p>
            <a:pPr lvl="0" algn="ctr">
              <a:spcBef>
                <a:spcPts val="600"/>
              </a:spcBef>
            </a:pPr>
            <a:endParaRPr lang="en-US" sz="3100" b="1" dirty="0" smtClean="0">
              <a:solidFill>
                <a:srgbClr val="7030A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037814"/>
            <a:ext cx="7239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Improves Heart Rate and Artery Flexibility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(HRV) for Transplant Patients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Dolgoff-Kaspar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R,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Altern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Health Med 2012)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Improves Mood with Parkinson’s Disease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DeCaro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DS, Explore 2016)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Improves Mood with Kidney Disease (dialysis)</a:t>
            </a:r>
          </a:p>
          <a:p>
            <a:pPr>
              <a:spcBef>
                <a:spcPts val="1200"/>
              </a:spcBef>
              <a:buClr>
                <a:srgbClr val="0066CC"/>
              </a:buClr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(Bennett PN,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Sem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Dialysis 2014)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D:\LY DESIGNS Harry\LY\POWER POINTS_Presantation\Miller PPT\Images\IMG_0551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28600"/>
            <a:ext cx="2635837" cy="1676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5708" y="1382060"/>
            <a:ext cx="6269636" cy="416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sx="45000" sy="45000" algn="ctr" rotWithShape="0">
              <a:srgbClr val="000000">
                <a:alpha val="39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40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Laughter Yoga:</a:t>
            </a:r>
          </a:p>
          <a:p>
            <a:pPr lvl="0" algn="ctr"/>
            <a:r>
              <a:rPr lang="en-US" sz="31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Guinness Book of World Records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4920" y="1248310"/>
            <a:ext cx="6654162" cy="436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32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Most Consecutive Years Teaching (78 years)</a:t>
            </a:r>
            <a:endParaRPr lang="en-US" sz="2400" b="1" dirty="0" smtClean="0">
              <a:solidFill>
                <a:srgbClr val="7030A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5839" y="1524000"/>
            <a:ext cx="7140634" cy="401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1470025"/>
          </a:xfrm>
          <a:prstGeom prst="rect">
            <a:avLst/>
          </a:prstGeom>
          <a:effectLst>
            <a:outerShdw blurRad="50800" dist="38100" dir="10800000" algn="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/>
            <a:r>
              <a:rPr lang="en-US" sz="3800" b="1" dirty="0" smtClean="0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rPr>
              <a:t>Sage Advice from a 101 year old</a:t>
            </a:r>
          </a:p>
          <a:p>
            <a:pPr lvl="0" algn="ctr"/>
            <a:r>
              <a:rPr lang="en-US" sz="3100" b="1" dirty="0" smtClean="0">
                <a:solidFill>
                  <a:srgbClr val="7030A0"/>
                </a:solidFill>
                <a:latin typeface="Arial" pitchFamily="34" charset="0"/>
                <a:ea typeface="+mj-ea"/>
                <a:cs typeface="Arial" pitchFamily="34" charset="0"/>
              </a:rPr>
              <a:t>“Never too old to start Laughter Yoga”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87176">
            <a:off x="2743200" y="569610"/>
            <a:ext cx="3729644" cy="529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615</Words>
  <Application>Microsoft Office PowerPoint</Application>
  <PresentationFormat>On-screen Show (4:3)</PresentationFormat>
  <Paragraphs>136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Laughter Yoga Heal Your Heart?</dc:title>
  <dc:creator>Ankit</dc:creator>
  <cp:lastModifiedBy>Ankit</cp:lastModifiedBy>
  <cp:revision>158</cp:revision>
  <dcterms:created xsi:type="dcterms:W3CDTF">2017-11-01T09:48:03Z</dcterms:created>
  <dcterms:modified xsi:type="dcterms:W3CDTF">2017-11-02T11:55:36Z</dcterms:modified>
</cp:coreProperties>
</file>